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67" r:id="rId4"/>
    <p:sldId id="257" r:id="rId5"/>
    <p:sldId id="258" r:id="rId6"/>
    <p:sldId id="260" r:id="rId7"/>
    <p:sldId id="261" r:id="rId8"/>
    <p:sldId id="259" r:id="rId9"/>
    <p:sldId id="262" r:id="rId10"/>
    <p:sldId id="263" r:id="rId11"/>
    <p:sldId id="264" r:id="rId12"/>
    <p:sldId id="265" r:id="rId13"/>
    <p:sldId id="266"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86418"/>
  </p:normalViewPr>
  <p:slideViewPr>
    <p:cSldViewPr snapToGrid="0" snapToObjects="1">
      <p:cViewPr varScale="1">
        <p:scale>
          <a:sx n="131" d="100"/>
          <a:sy n="131" d="100"/>
        </p:scale>
        <p:origin x="376" y="184"/>
      </p:cViewPr>
      <p:guideLst/>
    </p:cSldViewPr>
  </p:slideViewPr>
  <p:outlineViewPr>
    <p:cViewPr>
      <p:scale>
        <a:sx n="33" d="100"/>
        <a:sy n="33" d="100"/>
      </p:scale>
      <p:origin x="0" y="-3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3/14/19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3/14/19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A32D-1DA2-B844-B1FF-EC674AB2F7A2}"/>
              </a:ext>
            </a:extLst>
          </p:cNvPr>
          <p:cNvSpPr>
            <a:spLocks noGrp="1"/>
          </p:cNvSpPr>
          <p:nvPr>
            <p:ph type="ctrTitle"/>
          </p:nvPr>
        </p:nvSpPr>
        <p:spPr/>
        <p:txBody>
          <a:bodyPr/>
          <a:lstStyle/>
          <a:p>
            <a:r>
              <a:rPr lang="en-US" dirty="0"/>
              <a:t>Capital Returns </a:t>
            </a:r>
          </a:p>
        </p:txBody>
      </p:sp>
      <p:sp>
        <p:nvSpPr>
          <p:cNvPr id="3" name="Subtitle 2">
            <a:extLst>
              <a:ext uri="{FF2B5EF4-FFF2-40B4-BE49-F238E27FC236}">
                <a16:creationId xmlns:a16="http://schemas.microsoft.com/office/drawing/2014/main" id="{17882FE4-22CD-664D-A7E4-830F793CB52F}"/>
              </a:ext>
            </a:extLst>
          </p:cNvPr>
          <p:cNvSpPr>
            <a:spLocks noGrp="1"/>
          </p:cNvSpPr>
          <p:nvPr>
            <p:ph type="subTitle" idx="1"/>
          </p:nvPr>
        </p:nvSpPr>
        <p:spPr/>
        <p:txBody>
          <a:bodyPr/>
          <a:lstStyle/>
          <a:p>
            <a:r>
              <a:rPr lang="en-US" dirty="0"/>
              <a:t>An investor option</a:t>
            </a:r>
          </a:p>
        </p:txBody>
      </p:sp>
    </p:spTree>
    <p:extLst>
      <p:ext uri="{BB962C8B-B14F-4D97-AF65-F5344CB8AC3E}">
        <p14:creationId xmlns:p14="http://schemas.microsoft.com/office/powerpoint/2010/main" val="124867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16DF-C31B-CD47-863D-0A6C77EAB19D}"/>
              </a:ext>
            </a:extLst>
          </p:cNvPr>
          <p:cNvSpPr>
            <a:spLocks noGrp="1"/>
          </p:cNvSpPr>
          <p:nvPr>
            <p:ph type="title"/>
          </p:nvPr>
        </p:nvSpPr>
        <p:spPr/>
        <p:txBody>
          <a:bodyPr/>
          <a:lstStyle/>
          <a:p>
            <a:r>
              <a:rPr lang="en-US" dirty="0"/>
              <a:t>Share Redemption Example</a:t>
            </a:r>
          </a:p>
        </p:txBody>
      </p:sp>
      <p:graphicFrame>
        <p:nvGraphicFramePr>
          <p:cNvPr id="10" name="Content Placeholder 9">
            <a:extLst>
              <a:ext uri="{FF2B5EF4-FFF2-40B4-BE49-F238E27FC236}">
                <a16:creationId xmlns:a16="http://schemas.microsoft.com/office/drawing/2014/main" id="{FD5247D7-E270-754F-AEC5-150C38B1E356}"/>
              </a:ext>
            </a:extLst>
          </p:cNvPr>
          <p:cNvGraphicFramePr>
            <a:graphicFrameLocks noGrp="1"/>
          </p:cNvGraphicFramePr>
          <p:nvPr>
            <p:ph idx="1"/>
            <p:extLst>
              <p:ext uri="{D42A27DB-BD31-4B8C-83A1-F6EECF244321}">
                <p14:modId xmlns:p14="http://schemas.microsoft.com/office/powerpoint/2010/main" val="2157605948"/>
              </p:ext>
            </p:extLst>
          </p:nvPr>
        </p:nvGraphicFramePr>
        <p:xfrm>
          <a:off x="109321" y="2034245"/>
          <a:ext cx="10184862" cy="4514722"/>
        </p:xfrm>
        <a:graphic>
          <a:graphicData uri="http://schemas.openxmlformats.org/drawingml/2006/table">
            <a:tbl>
              <a:tblPr firstRow="1" firstCol="1" bandRow="1">
                <a:tableStyleId>{284E427A-3D55-4303-BF80-6455036E1DE7}</a:tableStyleId>
              </a:tblPr>
              <a:tblGrid>
                <a:gridCol w="400585">
                  <a:extLst>
                    <a:ext uri="{9D8B030D-6E8A-4147-A177-3AD203B41FA5}">
                      <a16:colId xmlns:a16="http://schemas.microsoft.com/office/drawing/2014/main" val="35774151"/>
                    </a:ext>
                  </a:extLst>
                </a:gridCol>
                <a:gridCol w="5059690">
                  <a:extLst>
                    <a:ext uri="{9D8B030D-6E8A-4147-A177-3AD203B41FA5}">
                      <a16:colId xmlns:a16="http://schemas.microsoft.com/office/drawing/2014/main" val="222564118"/>
                    </a:ext>
                  </a:extLst>
                </a:gridCol>
                <a:gridCol w="442184">
                  <a:extLst>
                    <a:ext uri="{9D8B030D-6E8A-4147-A177-3AD203B41FA5}">
                      <a16:colId xmlns:a16="http://schemas.microsoft.com/office/drawing/2014/main" val="3689129704"/>
                    </a:ext>
                  </a:extLst>
                </a:gridCol>
                <a:gridCol w="623218">
                  <a:extLst>
                    <a:ext uri="{9D8B030D-6E8A-4147-A177-3AD203B41FA5}">
                      <a16:colId xmlns:a16="http://schemas.microsoft.com/office/drawing/2014/main" val="139387855"/>
                    </a:ext>
                  </a:extLst>
                </a:gridCol>
                <a:gridCol w="3659185">
                  <a:extLst>
                    <a:ext uri="{9D8B030D-6E8A-4147-A177-3AD203B41FA5}">
                      <a16:colId xmlns:a16="http://schemas.microsoft.com/office/drawing/2014/main" val="3181876268"/>
                    </a:ext>
                  </a:extLst>
                </a:gridCol>
              </a:tblGrid>
              <a:tr h="237742">
                <a:tc>
                  <a:txBody>
                    <a:bodyPr/>
                    <a:lstStyle/>
                    <a:p>
                      <a:pPr algn="ctr">
                        <a:spcAft>
                          <a:spcPts val="0"/>
                        </a:spcAft>
                      </a:pPr>
                      <a:r>
                        <a:rPr lang="en-CA" sz="1200" b="0" dirty="0">
                          <a:solidFill>
                            <a:sysClr val="windowText" lastClr="000000"/>
                          </a:solidFill>
                          <a:effectLst/>
                        </a:rPr>
                        <a:t>1</a:t>
                      </a:r>
                      <a:endParaRPr lang="en-CA" sz="12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b="0" dirty="0">
                          <a:solidFill>
                            <a:sysClr val="windowText" lastClr="000000"/>
                          </a:solidFill>
                          <a:effectLst/>
                        </a:rPr>
                        <a:t>Determine the available cash reserves now</a:t>
                      </a:r>
                      <a:endParaRPr lang="en-CA" sz="12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b="0" dirty="0">
                        <a:solidFill>
                          <a:sysClr val="windowText" lastClr="000000"/>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b="0" dirty="0">
                        <a:solidFill>
                          <a:sysClr val="windowText" lastClr="000000"/>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b="0" dirty="0">
                          <a:solidFill>
                            <a:sysClr val="windowText" lastClr="000000"/>
                          </a:solidFill>
                          <a:effectLst/>
                        </a:rPr>
                        <a:t> $             845,000 </a:t>
                      </a:r>
                      <a:endParaRPr lang="en-CA" sz="12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4176269"/>
                  </a:ext>
                </a:extLst>
              </a:tr>
              <a:tr h="237742">
                <a:tc>
                  <a:txBody>
                    <a:bodyPr/>
                    <a:lstStyle/>
                    <a:p>
                      <a:pPr algn="ctr">
                        <a:spcAft>
                          <a:spcPts val="0"/>
                        </a:spcAft>
                      </a:pPr>
                      <a:r>
                        <a:rPr lang="en-CA" sz="1200">
                          <a:effectLst/>
                        </a:rPr>
                        <a:t>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Determine distribution from GHLP 2019 (estimated)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plus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1,100,000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1035747"/>
                  </a:ext>
                </a:extLst>
              </a:tr>
              <a:tr h="237742">
                <a:tc>
                  <a:txBody>
                    <a:bodyPr/>
                    <a:lstStyle/>
                    <a:p>
                      <a:pPr algn="ctr">
                        <a:spcAft>
                          <a:spcPts val="0"/>
                        </a:spcAft>
                      </a:pPr>
                      <a:r>
                        <a:rPr lang="en-CA" sz="1200">
                          <a:effectLst/>
                        </a:rPr>
                        <a:t>3</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Determine total available cash in 2019</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1,945,000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4681896"/>
                  </a:ext>
                </a:extLst>
              </a:tr>
              <a:tr h="427936">
                <a:tc>
                  <a:txBody>
                    <a:bodyPr/>
                    <a:lstStyle/>
                    <a:p>
                      <a:pPr algn="ctr">
                        <a:spcAft>
                          <a:spcPts val="0"/>
                        </a:spcAft>
                      </a:pPr>
                      <a:r>
                        <a:rPr lang="en-CA" sz="1200">
                          <a:effectLst/>
                        </a:rPr>
                        <a:t>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Determine the dividends for the year (projected)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CA" sz="1200">
                          <a:effectLst/>
                        </a:rPr>
                        <a:t>11%</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minus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980,270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35724369"/>
                  </a:ext>
                </a:extLst>
              </a:tr>
              <a:tr h="641905">
                <a:tc>
                  <a:txBody>
                    <a:bodyPr/>
                    <a:lstStyle/>
                    <a:p>
                      <a:pPr algn="ctr">
                        <a:spcAft>
                          <a:spcPts val="0"/>
                        </a:spcAft>
                      </a:pPr>
                      <a:r>
                        <a:rPr lang="en-CA" sz="1200">
                          <a:effectLst/>
                        </a:rPr>
                        <a:t>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dirty="0">
                          <a:effectLst/>
                        </a:rPr>
                        <a:t>Determine the payment of bond interest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n-CA" sz="1200">
                          <a:effectLst/>
                        </a:rPr>
                        <a:t> 5.5%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minus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38,775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00560220"/>
                  </a:ext>
                </a:extLst>
              </a:tr>
              <a:tr h="427936">
                <a:tc>
                  <a:txBody>
                    <a:bodyPr/>
                    <a:lstStyle/>
                    <a:p>
                      <a:pPr algn="ctr">
                        <a:spcAft>
                          <a:spcPts val="0"/>
                        </a:spcAft>
                      </a:pPr>
                      <a:r>
                        <a:rPr lang="en-CA" sz="1200">
                          <a:effectLst/>
                        </a:rPr>
                        <a:t>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Operational Buffer as determined by the board</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minus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500,000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1643421"/>
                  </a:ext>
                </a:extLst>
              </a:tr>
              <a:tr h="237742">
                <a:tc>
                  <a:txBody>
                    <a:bodyPr/>
                    <a:lstStyle/>
                    <a:p>
                      <a:pPr algn="ctr">
                        <a:spcAft>
                          <a:spcPts val="0"/>
                        </a:spcAft>
                      </a:pPr>
                      <a:r>
                        <a:rPr lang="en-CA" sz="1200">
                          <a:effectLst/>
                        </a:rPr>
                        <a:t>7</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Remaining cash after buffer, interest and dividends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425,955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52378250"/>
                  </a:ext>
                </a:extLst>
              </a:tr>
              <a:tr h="237742">
                <a:tc>
                  <a:txBody>
                    <a:bodyPr/>
                    <a:lstStyle/>
                    <a:p>
                      <a:pPr algn="ctr">
                        <a:spcAft>
                          <a:spcPts val="0"/>
                        </a:spcAft>
                      </a:pPr>
                      <a:r>
                        <a:rPr lang="en-CA" sz="1200">
                          <a:effectLst/>
                        </a:rPr>
                        <a:t>8</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dirty="0">
                          <a:effectLst/>
                        </a:rPr>
                        <a:t>Determine the cost of a class A preference share buy-back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92997936"/>
                  </a:ext>
                </a:extLst>
              </a:tr>
              <a:tr h="237742">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a) 1%      $ 8,257,000 x 1% = $   82,572</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97106425"/>
                  </a:ext>
                </a:extLst>
              </a:tr>
              <a:tr h="237742">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b) 2%      $ 8,257,000 x 2% = $ 165,140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39367294"/>
                  </a:ext>
                </a:extLst>
              </a:tr>
              <a:tr h="237742">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dirty="0">
                          <a:effectLst/>
                        </a:rPr>
                        <a:t>c) 3%      $ 8,257,000 x 3% = $ 247,710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66291635"/>
                  </a:ext>
                </a:extLst>
              </a:tr>
              <a:tr h="266451">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b="1" dirty="0">
                          <a:solidFill>
                            <a:srgbClr val="0070C0"/>
                          </a:solidFill>
                          <a:effectLst/>
                        </a:rPr>
                        <a:t>d) 4%      $ 8,257,000 x 4% = $ 330,280</a:t>
                      </a:r>
                      <a:r>
                        <a:rPr lang="en-CA" sz="1200" dirty="0">
                          <a:solidFill>
                            <a:srgbClr val="FF0000"/>
                          </a:solidFill>
                          <a:effectLst/>
                        </a:rPr>
                        <a:t> </a:t>
                      </a:r>
                      <a:endParaRPr lang="en-CA"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minus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             330,280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2546928"/>
                  </a:ext>
                </a:extLst>
              </a:tr>
              <a:tr h="237742">
                <a:tc>
                  <a:txBody>
                    <a:bodyPr/>
                    <a:lstStyle/>
                    <a:p>
                      <a:endParaRPr lang="en-CA"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e) 5%      $ 8,257,000 x 5% = $ 412,850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85322686"/>
                  </a:ext>
                </a:extLst>
              </a:tr>
              <a:tr h="0">
                <a:tc>
                  <a:txBody>
                    <a:bodyPr/>
                    <a:lstStyle/>
                    <a:p>
                      <a:endParaRPr lang="en-CA"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dirty="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5191975"/>
                  </a:ext>
                </a:extLst>
              </a:tr>
              <a:tr h="427936">
                <a:tc>
                  <a:txBody>
                    <a:bodyPr/>
                    <a:lstStyle/>
                    <a:p>
                      <a:pPr>
                        <a:spcAft>
                          <a:spcPts val="0"/>
                        </a:spcAft>
                      </a:pPr>
                      <a:r>
                        <a:rPr lang="en-CA" sz="1200">
                          <a:effectLst/>
                        </a:rPr>
                        <a:t>  9</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dirty="0">
                          <a:effectLst/>
                        </a:rPr>
                        <a:t>Remaining cash after buffer, interest, dividends and buy-back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endParaRPr lang="en-US" dirty="0"/>
                    </a:p>
                  </a:txBody>
                  <a:tcPr marL="68580" marR="68580" marT="0" marB="0" anchor="b"/>
                </a:tc>
                <a:tc>
                  <a:txBody>
                    <a:bodyPr/>
                    <a:lstStyle/>
                    <a:p>
                      <a:endParaRPr lang="en-CA" sz="1200">
                        <a:effectLst/>
                        <a:latin typeface="Calibri" panose="020F0502020204030204" pitchFamily="34" charset="0"/>
                        <a:cs typeface="Times New Roman" panose="02020603050405020304" pitchFamily="18" charset="0"/>
                      </a:endParaRPr>
                    </a:p>
                  </a:txBody>
                  <a:tcPr marL="68580" marR="68580" marT="0" marB="0" anchor="b"/>
                </a:tc>
                <a:tc>
                  <a:txBody>
                    <a:bodyPr/>
                    <a:lstStyle/>
                    <a:p>
                      <a:pPr>
                        <a:spcAft>
                          <a:spcPts val="0"/>
                        </a:spcAft>
                      </a:pPr>
                      <a:r>
                        <a:rPr lang="en-CA" sz="1200" dirty="0">
                          <a:effectLst/>
                        </a:rPr>
                        <a:t> $               95,675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9666057"/>
                  </a:ext>
                </a:extLst>
              </a:tr>
            </a:tbl>
          </a:graphicData>
        </a:graphic>
      </p:graphicFrame>
    </p:spTree>
    <p:extLst>
      <p:ext uri="{BB962C8B-B14F-4D97-AF65-F5344CB8AC3E}">
        <p14:creationId xmlns:p14="http://schemas.microsoft.com/office/powerpoint/2010/main" val="227967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73BD-4848-2F4B-ABAA-516F0C455CE3}"/>
              </a:ext>
            </a:extLst>
          </p:cNvPr>
          <p:cNvSpPr>
            <a:spLocks noGrp="1"/>
          </p:cNvSpPr>
          <p:nvPr>
            <p:ph type="title"/>
          </p:nvPr>
        </p:nvSpPr>
        <p:spPr/>
        <p:txBody>
          <a:bodyPr/>
          <a:lstStyle/>
          <a:p>
            <a:r>
              <a:rPr lang="en-US" dirty="0"/>
              <a:t>Impact on your investment - Example</a:t>
            </a:r>
          </a:p>
        </p:txBody>
      </p:sp>
      <p:pic>
        <p:nvPicPr>
          <p:cNvPr id="4" name="Content Placeholder 3">
            <a:extLst>
              <a:ext uri="{FF2B5EF4-FFF2-40B4-BE49-F238E27FC236}">
                <a16:creationId xmlns:a16="http://schemas.microsoft.com/office/drawing/2014/main" id="{E9DCA29E-A44C-0248-8E2E-98CB088603E3}"/>
              </a:ext>
            </a:extLst>
          </p:cNvPr>
          <p:cNvPicPr>
            <a:picLocks noGrp="1" noChangeAspect="1"/>
          </p:cNvPicPr>
          <p:nvPr>
            <p:ph idx="1"/>
          </p:nvPr>
        </p:nvPicPr>
        <p:blipFill>
          <a:blip r:embed="rId2"/>
          <a:stretch>
            <a:fillRect/>
          </a:stretch>
        </p:blipFill>
        <p:spPr>
          <a:xfrm>
            <a:off x="282103" y="2044971"/>
            <a:ext cx="11606628" cy="4725480"/>
          </a:xfrm>
        </p:spPr>
      </p:pic>
    </p:spTree>
    <p:extLst>
      <p:ext uri="{BB962C8B-B14F-4D97-AF65-F5344CB8AC3E}">
        <p14:creationId xmlns:p14="http://schemas.microsoft.com/office/powerpoint/2010/main" val="75811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06B9-8997-C34D-966A-751D9A5D1B4A}"/>
              </a:ext>
            </a:extLst>
          </p:cNvPr>
          <p:cNvSpPr>
            <a:spLocks noGrp="1"/>
          </p:cNvSpPr>
          <p:nvPr>
            <p:ph type="title"/>
          </p:nvPr>
        </p:nvSpPr>
        <p:spPr/>
        <p:txBody>
          <a:bodyPr/>
          <a:lstStyle/>
          <a:p>
            <a:r>
              <a:rPr lang="en-US" dirty="0"/>
              <a:t>Manage Expectations</a:t>
            </a:r>
          </a:p>
        </p:txBody>
      </p:sp>
      <p:sp>
        <p:nvSpPr>
          <p:cNvPr id="3" name="Content Placeholder 2">
            <a:extLst>
              <a:ext uri="{FF2B5EF4-FFF2-40B4-BE49-F238E27FC236}">
                <a16:creationId xmlns:a16="http://schemas.microsoft.com/office/drawing/2014/main" id="{13187BA0-52CB-1A48-9012-27FA00024EE3}"/>
              </a:ext>
            </a:extLst>
          </p:cNvPr>
          <p:cNvSpPr>
            <a:spLocks noGrp="1"/>
          </p:cNvSpPr>
          <p:nvPr>
            <p:ph idx="1"/>
          </p:nvPr>
        </p:nvSpPr>
        <p:spPr>
          <a:xfrm>
            <a:off x="116732" y="2071993"/>
            <a:ext cx="11780196" cy="4786007"/>
          </a:xfrm>
        </p:spPr>
        <p:txBody>
          <a:bodyPr>
            <a:normAutofit fontScale="92500" lnSpcReduction="20000"/>
          </a:bodyPr>
          <a:lstStyle/>
          <a:p>
            <a:pPr marL="0" indent="0">
              <a:buNone/>
            </a:pPr>
            <a:r>
              <a:rPr lang="en-US" sz="3300" dirty="0">
                <a:solidFill>
                  <a:srgbClr val="FFFF00"/>
                </a:solidFill>
                <a:latin typeface="Arial" panose="020B0604020202020204" pitchFamily="34" charset="0"/>
                <a:ea typeface="Libian SC" panose="02010600040101010101" pitchFamily="2" charset="-122"/>
                <a:cs typeface="Arial" panose="020B0604020202020204" pitchFamily="34" charset="0"/>
              </a:rPr>
              <a:t>The investors need to recognize that capital returns can only be made if the funds to do so are available and only if this action does not put the organization in financial risk. </a:t>
            </a:r>
            <a:r>
              <a:rPr lang="en-US" sz="3300" b="1" dirty="0">
                <a:solidFill>
                  <a:srgbClr val="FFFF00"/>
                </a:solidFill>
                <a:latin typeface="Arial" panose="020B0604020202020204" pitchFamily="34" charset="0"/>
                <a:ea typeface="Libian SC" panose="02010600040101010101" pitchFamily="2" charset="-122"/>
                <a:cs typeface="Arial" panose="020B0604020202020204" pitchFamily="34" charset="0"/>
              </a:rPr>
              <a:t>We do not anticipate that capital returns are made annually</a:t>
            </a:r>
            <a:r>
              <a:rPr lang="en-US" sz="3300" dirty="0">
                <a:solidFill>
                  <a:srgbClr val="FFFF00"/>
                </a:solidFill>
                <a:latin typeface="Arial" panose="020B0604020202020204" pitchFamily="34" charset="0"/>
                <a:ea typeface="Libian SC" panose="02010600040101010101" pitchFamily="2" charset="-122"/>
                <a:cs typeface="Arial" panose="020B0604020202020204" pitchFamily="34" charset="0"/>
              </a:rPr>
              <a:t>. The availability of reserves for capital returns is directly dependent on several factors:</a:t>
            </a:r>
            <a:endParaRPr lang="en-CA" sz="3300" dirty="0">
              <a:solidFill>
                <a:srgbClr val="FFFF00"/>
              </a:solidFill>
              <a:latin typeface="Arial" panose="020B0604020202020204" pitchFamily="34" charset="0"/>
              <a:ea typeface="Libian SC" panose="02010600040101010101" pitchFamily="2" charset="-122"/>
              <a:cs typeface="Arial" panose="020B0604020202020204" pitchFamily="34" charset="0"/>
            </a:endParaRPr>
          </a:p>
          <a:p>
            <a:pPr lvl="0"/>
            <a:r>
              <a:rPr lang="en-US" dirty="0"/>
              <a:t>There will be years when low wind resources will not allow us to redeem shares. </a:t>
            </a:r>
            <a:endParaRPr lang="en-CA" dirty="0"/>
          </a:p>
          <a:p>
            <a:pPr lvl="0"/>
            <a:r>
              <a:rPr lang="en-US" dirty="0"/>
              <a:t>We anticipate in the future that, at times, OCEC will have to face corporate income tax burdens which may slow down the accumulation of reserves. </a:t>
            </a:r>
            <a:endParaRPr lang="en-CA" dirty="0"/>
          </a:p>
          <a:p>
            <a:pPr lvl="0"/>
            <a:r>
              <a:rPr lang="en-US" dirty="0"/>
              <a:t>Investors need to recognize that the senior debt is structured in a way that provides the greatest returns in the last 3 years of the project life so the accumulation of reserves is not linear throughout the project life.</a:t>
            </a:r>
            <a:endParaRPr lang="en-CA" dirty="0"/>
          </a:p>
          <a:p>
            <a:pPr lvl="0"/>
            <a:r>
              <a:rPr lang="en-US" dirty="0"/>
              <a:t>It is possible and likely that throughout the project life we may face repairs on the wind park that are not covered under the service agreement and require payment out of reserves</a:t>
            </a:r>
            <a:endParaRPr lang="en-CA" dirty="0"/>
          </a:p>
          <a:p>
            <a:pPr marL="0" indent="0">
              <a:buNone/>
            </a:pPr>
            <a:endParaRPr lang="en-US" dirty="0"/>
          </a:p>
        </p:txBody>
      </p:sp>
    </p:spTree>
    <p:extLst>
      <p:ext uri="{BB962C8B-B14F-4D97-AF65-F5344CB8AC3E}">
        <p14:creationId xmlns:p14="http://schemas.microsoft.com/office/powerpoint/2010/main" val="418794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434E4B5-DC58-1A46-BA08-095F3B765D96}"/>
              </a:ext>
            </a:extLst>
          </p:cNvPr>
          <p:cNvSpPr>
            <a:spLocks noGrp="1"/>
          </p:cNvSpPr>
          <p:nvPr>
            <p:ph type="title"/>
          </p:nvPr>
        </p:nvSpPr>
        <p:spPr/>
        <p:txBody>
          <a:bodyPr/>
          <a:lstStyle/>
          <a:p>
            <a:r>
              <a:rPr lang="en-US" dirty="0"/>
              <a:t>Statements</a:t>
            </a:r>
          </a:p>
        </p:txBody>
      </p:sp>
      <p:pic>
        <p:nvPicPr>
          <p:cNvPr id="7" name="Content Placeholder 6">
            <a:extLst>
              <a:ext uri="{FF2B5EF4-FFF2-40B4-BE49-F238E27FC236}">
                <a16:creationId xmlns:a16="http://schemas.microsoft.com/office/drawing/2014/main" id="{C44106DB-E16A-5141-AD87-D558F8F0C3CD}"/>
              </a:ext>
            </a:extLst>
          </p:cNvPr>
          <p:cNvPicPr>
            <a:picLocks noGrp="1" noChangeAspect="1"/>
          </p:cNvPicPr>
          <p:nvPr>
            <p:ph idx="1"/>
          </p:nvPr>
        </p:nvPicPr>
        <p:blipFill>
          <a:blip r:embed="rId2"/>
          <a:stretch>
            <a:fillRect/>
          </a:stretch>
        </p:blipFill>
        <p:spPr>
          <a:xfrm>
            <a:off x="3190673" y="292721"/>
            <a:ext cx="4348264" cy="6089681"/>
          </a:xfrm>
        </p:spPr>
      </p:pic>
      <p:pic>
        <p:nvPicPr>
          <p:cNvPr id="10" name="Picture 9">
            <a:extLst>
              <a:ext uri="{FF2B5EF4-FFF2-40B4-BE49-F238E27FC236}">
                <a16:creationId xmlns:a16="http://schemas.microsoft.com/office/drawing/2014/main" id="{81B51929-A3FC-4645-9767-90B0532565DC}"/>
              </a:ext>
            </a:extLst>
          </p:cNvPr>
          <p:cNvPicPr>
            <a:picLocks noChangeAspect="1"/>
          </p:cNvPicPr>
          <p:nvPr/>
        </p:nvPicPr>
        <p:blipFill>
          <a:blip r:embed="rId3"/>
          <a:stretch>
            <a:fillRect/>
          </a:stretch>
        </p:blipFill>
        <p:spPr>
          <a:xfrm>
            <a:off x="7739537" y="292721"/>
            <a:ext cx="4355185" cy="6098352"/>
          </a:xfrm>
          <a:prstGeom prst="rect">
            <a:avLst/>
          </a:prstGeom>
        </p:spPr>
      </p:pic>
      <p:sp>
        <p:nvSpPr>
          <p:cNvPr id="11" name="TextBox 10">
            <a:extLst>
              <a:ext uri="{FF2B5EF4-FFF2-40B4-BE49-F238E27FC236}">
                <a16:creationId xmlns:a16="http://schemas.microsoft.com/office/drawing/2014/main" id="{6C0D4F3D-7234-9A4B-B6DE-D8E520D34867}"/>
              </a:ext>
            </a:extLst>
          </p:cNvPr>
          <p:cNvSpPr txBox="1"/>
          <p:nvPr/>
        </p:nvSpPr>
        <p:spPr>
          <a:xfrm>
            <a:off x="155644" y="2294673"/>
            <a:ext cx="2684834" cy="2585323"/>
          </a:xfrm>
          <a:prstGeom prst="rect">
            <a:avLst/>
          </a:prstGeom>
          <a:noFill/>
        </p:spPr>
        <p:txBody>
          <a:bodyPr wrap="square" rtlCol="0">
            <a:spAutoFit/>
          </a:bodyPr>
          <a:lstStyle/>
          <a:p>
            <a:r>
              <a:rPr lang="en-US" dirty="0"/>
              <a:t>You will be provided with regular Statements</a:t>
            </a:r>
          </a:p>
          <a:p>
            <a:endParaRPr lang="en-US" dirty="0"/>
          </a:p>
          <a:p>
            <a:pPr marL="285750" indent="-285750">
              <a:buFont typeface="Arial" panose="020B0604020202020204" pitchFamily="34" charset="0"/>
              <a:buChar char="•"/>
            </a:pPr>
            <a:r>
              <a:rPr lang="en-US" dirty="0"/>
              <a:t>Share Ownership</a:t>
            </a:r>
          </a:p>
          <a:p>
            <a:pPr marL="285750" indent="-285750">
              <a:buFont typeface="Arial" panose="020B0604020202020204" pitchFamily="34" charset="0"/>
              <a:buChar char="•"/>
            </a:pPr>
            <a:r>
              <a:rPr lang="en-US" dirty="0"/>
              <a:t>Share Redemption</a:t>
            </a:r>
          </a:p>
          <a:p>
            <a:pPr marL="285750" indent="-285750">
              <a:buFont typeface="Arial" panose="020B0604020202020204" pitchFamily="34" charset="0"/>
              <a:buChar char="•"/>
            </a:pPr>
            <a:r>
              <a:rPr lang="en-US" dirty="0"/>
              <a:t>Dividend declaration</a:t>
            </a:r>
          </a:p>
          <a:p>
            <a:pPr marL="285750" indent="-285750">
              <a:buFont typeface="Arial" panose="020B0604020202020204" pitchFamily="34" charset="0"/>
              <a:buChar char="•"/>
            </a:pPr>
            <a:r>
              <a:rPr lang="en-US" dirty="0"/>
              <a:t>Share Certificates (periodically)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6082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7FDE0-AEE8-E640-BAAE-06B48DC0DDAF}"/>
              </a:ext>
            </a:extLst>
          </p:cNvPr>
          <p:cNvSpPr>
            <a:spLocks noGrp="1"/>
          </p:cNvSpPr>
          <p:nvPr>
            <p:ph type="title"/>
          </p:nvPr>
        </p:nvSpPr>
        <p:spPr/>
        <p:txBody>
          <a:bodyPr/>
          <a:lstStyle/>
          <a:p>
            <a:r>
              <a:rPr lang="en-US" dirty="0"/>
              <a:t>Q and A period</a:t>
            </a:r>
          </a:p>
        </p:txBody>
      </p:sp>
      <p:sp>
        <p:nvSpPr>
          <p:cNvPr id="3" name="Content Placeholder 2">
            <a:extLst>
              <a:ext uri="{FF2B5EF4-FFF2-40B4-BE49-F238E27FC236}">
                <a16:creationId xmlns:a16="http://schemas.microsoft.com/office/drawing/2014/main" id="{867D751B-D609-264C-A817-E6855A38450D}"/>
              </a:ext>
            </a:extLst>
          </p:cNvPr>
          <p:cNvSpPr>
            <a:spLocks noGrp="1"/>
          </p:cNvSpPr>
          <p:nvPr>
            <p:ph idx="1"/>
          </p:nvPr>
        </p:nvSpPr>
        <p:spPr>
          <a:xfrm>
            <a:off x="680321" y="2336872"/>
            <a:ext cx="10525943" cy="4297391"/>
          </a:xfrm>
        </p:spPr>
        <p:txBody>
          <a:bodyPr>
            <a:normAutofit fontScale="92500" lnSpcReduction="20000"/>
          </a:bodyPr>
          <a:lstStyle/>
          <a:p>
            <a:pPr marL="457200" indent="-457200">
              <a:buFont typeface="+mj-lt"/>
              <a:buAutoNum type="arabicPeriod"/>
            </a:pPr>
            <a:r>
              <a:rPr lang="en-US" dirty="0"/>
              <a:t>In person at the meeting</a:t>
            </a:r>
          </a:p>
          <a:p>
            <a:pPr marL="914400" lvl="1" indent="-457200">
              <a:buFont typeface="+mj-lt"/>
              <a:buAutoNum type="arabicPeriod"/>
            </a:pPr>
            <a:r>
              <a:rPr lang="en-US" dirty="0"/>
              <a:t>Indicate that you have a question or comment</a:t>
            </a:r>
          </a:p>
          <a:p>
            <a:pPr marL="914400" lvl="1" indent="-457200">
              <a:buFont typeface="+mj-lt"/>
              <a:buAutoNum type="arabicPeriod"/>
            </a:pPr>
            <a:r>
              <a:rPr lang="en-US" dirty="0"/>
              <a:t>State you name please and then the question/comment</a:t>
            </a:r>
          </a:p>
          <a:p>
            <a:pPr marL="914400" lvl="1" indent="-457200">
              <a:buFont typeface="+mj-lt"/>
              <a:buAutoNum type="arabicPeriod"/>
            </a:pPr>
            <a:r>
              <a:rPr lang="en-US" dirty="0"/>
              <a:t>I will repeat the question for the on-line community</a:t>
            </a:r>
          </a:p>
          <a:p>
            <a:pPr marL="914400" lvl="1" indent="-457200">
              <a:buFont typeface="+mj-lt"/>
              <a:buAutoNum type="arabicPeriod"/>
            </a:pPr>
            <a:r>
              <a:rPr lang="en-US" dirty="0"/>
              <a:t>I will try my best to answer the question</a:t>
            </a:r>
          </a:p>
          <a:p>
            <a:pPr marL="457200" lvl="1" indent="0">
              <a:buNone/>
            </a:pPr>
            <a:endParaRPr lang="en-US" dirty="0"/>
          </a:p>
          <a:p>
            <a:pPr marL="457200" indent="-457200">
              <a:buFont typeface="+mj-lt"/>
              <a:buAutoNum type="arabicPeriod"/>
            </a:pPr>
            <a:r>
              <a:rPr lang="en-US" dirty="0"/>
              <a:t>If you are On Line</a:t>
            </a:r>
          </a:p>
          <a:p>
            <a:pPr marL="914400" lvl="1" indent="-457200">
              <a:buFont typeface="+mj-lt"/>
              <a:buAutoNum type="arabicPeriod"/>
            </a:pPr>
            <a:r>
              <a:rPr lang="en-US" dirty="0"/>
              <a:t>Text me your first and last name and a ? or ! If you have a question (?) or a comment (!)</a:t>
            </a:r>
          </a:p>
          <a:p>
            <a:pPr marL="914400" lvl="1" indent="-457200">
              <a:buFont typeface="+mj-lt"/>
              <a:buAutoNum type="arabicPeriod"/>
            </a:pPr>
            <a:r>
              <a:rPr lang="en-US" dirty="0"/>
              <a:t>I will call on you by name</a:t>
            </a:r>
          </a:p>
          <a:p>
            <a:pPr marL="914400" lvl="1" indent="-457200">
              <a:buFont typeface="+mj-lt"/>
              <a:buAutoNum type="arabicPeriod"/>
            </a:pPr>
            <a:r>
              <a:rPr lang="en-US" dirty="0"/>
              <a:t>Take your phone off mute and state you question / comment – </a:t>
            </a:r>
            <a:r>
              <a:rPr lang="en-US" sz="1400" dirty="0"/>
              <a:t>the audience will hear you through a speaker we set up</a:t>
            </a:r>
          </a:p>
          <a:p>
            <a:pPr marL="914400" lvl="1" indent="-457200">
              <a:buFont typeface="+mj-lt"/>
              <a:buAutoNum type="arabicPeriod"/>
            </a:pPr>
            <a:r>
              <a:rPr lang="en-US" dirty="0"/>
              <a:t>Put you phone on mute again please</a:t>
            </a:r>
          </a:p>
          <a:p>
            <a:pPr marL="914400" lvl="1" indent="-457200">
              <a:buFont typeface="+mj-lt"/>
              <a:buAutoNum type="arabicPeriod"/>
            </a:pPr>
            <a:endParaRPr lang="en-US" dirty="0"/>
          </a:p>
          <a:p>
            <a:pPr marL="457200" lvl="1" indent="0">
              <a:buNone/>
            </a:pPr>
            <a:r>
              <a:rPr lang="en-US" dirty="0"/>
              <a:t>Please be patient with us – this is the first time we are trying to have an on-line audience</a:t>
            </a:r>
          </a:p>
          <a:p>
            <a:pPr marL="457200" lvl="1" indent="0">
              <a:buNone/>
            </a:pPr>
            <a:endParaRPr lang="en-US" dirty="0"/>
          </a:p>
        </p:txBody>
      </p:sp>
    </p:spTree>
    <p:extLst>
      <p:ext uri="{BB962C8B-B14F-4D97-AF65-F5344CB8AC3E}">
        <p14:creationId xmlns:p14="http://schemas.microsoft.com/office/powerpoint/2010/main" val="230980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AC2A-BA4C-8E45-98F3-7901DA293D6B}"/>
              </a:ext>
            </a:extLst>
          </p:cNvPr>
          <p:cNvSpPr>
            <a:spLocks noGrp="1"/>
          </p:cNvSpPr>
          <p:nvPr>
            <p:ph type="title"/>
          </p:nvPr>
        </p:nvSpPr>
        <p:spPr/>
        <p:txBody>
          <a:bodyPr/>
          <a:lstStyle/>
          <a:p>
            <a:r>
              <a:rPr lang="en-US" dirty="0"/>
              <a:t>Voting process</a:t>
            </a:r>
          </a:p>
        </p:txBody>
      </p:sp>
      <p:sp>
        <p:nvSpPr>
          <p:cNvPr id="3" name="Content Placeholder 2">
            <a:extLst>
              <a:ext uri="{FF2B5EF4-FFF2-40B4-BE49-F238E27FC236}">
                <a16:creationId xmlns:a16="http://schemas.microsoft.com/office/drawing/2014/main" id="{5B31C258-88D4-CF4B-8725-F981B0F6B10B}"/>
              </a:ext>
            </a:extLst>
          </p:cNvPr>
          <p:cNvSpPr>
            <a:spLocks noGrp="1"/>
          </p:cNvSpPr>
          <p:nvPr>
            <p:ph idx="1"/>
          </p:nvPr>
        </p:nvSpPr>
        <p:spPr/>
        <p:txBody>
          <a:bodyPr/>
          <a:lstStyle/>
          <a:p>
            <a:r>
              <a:rPr lang="en-US" dirty="0"/>
              <a:t>We suggest Dan Andres and Miranda Fuller to be scrutineers – </a:t>
            </a:r>
            <a:r>
              <a:rPr lang="en-US" sz="1800" dirty="0"/>
              <a:t>need a motion and seconder and approval</a:t>
            </a:r>
          </a:p>
          <a:p>
            <a:r>
              <a:rPr lang="en-US" sz="1800" dirty="0"/>
              <a:t>Each share holder carries one vote for each share they own</a:t>
            </a:r>
          </a:p>
          <a:p>
            <a:r>
              <a:rPr lang="en-US" sz="1800" dirty="0"/>
              <a:t>We have a master list of your share ownership</a:t>
            </a:r>
          </a:p>
          <a:p>
            <a:r>
              <a:rPr lang="en-US" sz="1800" dirty="0"/>
              <a:t>We are using a ballot vote</a:t>
            </a:r>
          </a:p>
          <a:p>
            <a:r>
              <a:rPr lang="en-US" sz="1800" dirty="0"/>
              <a:t>Unless you clearly state that you only want to use a portion of your votes for your decision we assume you are placing all votes behind your decision (i.e. 50% or x votes)</a:t>
            </a:r>
          </a:p>
          <a:p>
            <a:r>
              <a:rPr lang="en-US" sz="1800" dirty="0"/>
              <a:t>For those that voted in the on line poll we have filled out their ballot already</a:t>
            </a:r>
          </a:p>
          <a:p>
            <a:r>
              <a:rPr lang="en-US" sz="1800" dirty="0"/>
              <a:t>The online poll will be open until noon tomorrow</a:t>
            </a:r>
          </a:p>
          <a:p>
            <a:r>
              <a:rPr lang="en-US" sz="1800" dirty="0"/>
              <a:t>If you are on the call you can either vote on line or text me your vote now</a:t>
            </a:r>
          </a:p>
        </p:txBody>
      </p:sp>
    </p:spTree>
    <p:extLst>
      <p:ext uri="{BB962C8B-B14F-4D97-AF65-F5344CB8AC3E}">
        <p14:creationId xmlns:p14="http://schemas.microsoft.com/office/powerpoint/2010/main" val="2611089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E5FB-BB0F-B141-A57C-7099F6D0F72B}"/>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0E925CAB-1456-CF46-AAF5-4250283947BA}"/>
              </a:ext>
            </a:extLst>
          </p:cNvPr>
          <p:cNvSpPr>
            <a:spLocks noGrp="1"/>
          </p:cNvSpPr>
          <p:nvPr>
            <p:ph idx="1"/>
          </p:nvPr>
        </p:nvSpPr>
        <p:spPr/>
        <p:txBody>
          <a:bodyPr/>
          <a:lstStyle/>
          <a:p>
            <a:r>
              <a:rPr lang="en-US" dirty="0"/>
              <a:t>We need a motion to destroy the ballots after the vote has been tabulated on Monday</a:t>
            </a:r>
          </a:p>
          <a:p>
            <a:r>
              <a:rPr lang="en-US" dirty="0"/>
              <a:t>Adjourn the meeting</a:t>
            </a:r>
          </a:p>
          <a:p>
            <a:endParaRPr lang="en-US" dirty="0"/>
          </a:p>
          <a:p>
            <a:pPr marL="0" indent="0">
              <a:buNone/>
            </a:pPr>
            <a:r>
              <a:rPr lang="en-US" sz="4400" dirty="0">
                <a:latin typeface="Apple Chancery" panose="03020702040506060504" pitchFamily="66" charset="-79"/>
                <a:cs typeface="Apple Chancery" panose="03020702040506060504" pitchFamily="66" charset="-79"/>
              </a:rPr>
              <a:t>Thank you</a:t>
            </a:r>
          </a:p>
        </p:txBody>
      </p:sp>
    </p:spTree>
    <p:extLst>
      <p:ext uri="{BB962C8B-B14F-4D97-AF65-F5344CB8AC3E}">
        <p14:creationId xmlns:p14="http://schemas.microsoft.com/office/powerpoint/2010/main" val="6512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2DA1-A8F0-4441-AF94-E7D0626E69FB}"/>
              </a:ext>
            </a:extLst>
          </p:cNvPr>
          <p:cNvSpPr>
            <a:spLocks noGrp="1"/>
          </p:cNvSpPr>
          <p:nvPr>
            <p:ph type="title"/>
          </p:nvPr>
        </p:nvSpPr>
        <p:spPr/>
        <p:txBody>
          <a:bodyPr/>
          <a:lstStyle/>
          <a:p>
            <a:r>
              <a:rPr lang="en-US" dirty="0"/>
              <a:t>Opening the meeting</a:t>
            </a:r>
          </a:p>
        </p:txBody>
      </p:sp>
      <p:sp>
        <p:nvSpPr>
          <p:cNvPr id="3" name="Content Placeholder 2">
            <a:extLst>
              <a:ext uri="{FF2B5EF4-FFF2-40B4-BE49-F238E27FC236}">
                <a16:creationId xmlns:a16="http://schemas.microsoft.com/office/drawing/2014/main" id="{2517178D-9601-8146-BC5F-87AB1D107274}"/>
              </a:ext>
            </a:extLst>
          </p:cNvPr>
          <p:cNvSpPr>
            <a:spLocks noGrp="1"/>
          </p:cNvSpPr>
          <p:nvPr>
            <p:ph idx="1"/>
          </p:nvPr>
        </p:nvSpPr>
        <p:spPr>
          <a:xfrm>
            <a:off x="680321" y="2336872"/>
            <a:ext cx="9613861" cy="4521127"/>
          </a:xfrm>
        </p:spPr>
        <p:txBody>
          <a:bodyPr>
            <a:normAutofit lnSpcReduction="10000"/>
          </a:bodyPr>
          <a:lstStyle/>
          <a:p>
            <a:r>
              <a:rPr lang="en-US" dirty="0"/>
              <a:t>Proper notice was given to hold a meeting of the class A preference share holder of the Oxford Community Energy Co-op on March 16 2019</a:t>
            </a:r>
          </a:p>
          <a:p>
            <a:r>
              <a:rPr lang="en-US" dirty="0"/>
              <a:t>Graham Dyer, vice president will take meeting minutes </a:t>
            </a:r>
          </a:p>
          <a:p>
            <a:pPr marL="0" indent="0">
              <a:buNone/>
            </a:pPr>
            <a:r>
              <a:rPr lang="en-US" u="sng" dirty="0"/>
              <a:t>Agenda</a:t>
            </a:r>
          </a:p>
          <a:p>
            <a:pPr lvl="1"/>
            <a:r>
              <a:rPr lang="en-US" dirty="0"/>
              <a:t>Calling the meeting</a:t>
            </a:r>
          </a:p>
          <a:p>
            <a:pPr lvl="1"/>
            <a:r>
              <a:rPr lang="en-US" dirty="0"/>
              <a:t>Approval of the Agenda</a:t>
            </a:r>
          </a:p>
          <a:p>
            <a:pPr lvl="1"/>
            <a:r>
              <a:rPr lang="en-US" dirty="0"/>
              <a:t>Shareholder presentation – Capital Returns</a:t>
            </a:r>
          </a:p>
          <a:p>
            <a:pPr lvl="1"/>
            <a:r>
              <a:rPr lang="en-US" dirty="0"/>
              <a:t>Q&amp;A</a:t>
            </a:r>
          </a:p>
          <a:p>
            <a:pPr lvl="1"/>
            <a:r>
              <a:rPr lang="en-US" dirty="0"/>
              <a:t>Selection of scrutineers</a:t>
            </a:r>
          </a:p>
          <a:p>
            <a:pPr lvl="1"/>
            <a:r>
              <a:rPr lang="en-US" dirty="0"/>
              <a:t>Ballot vote (including on-line voting)</a:t>
            </a:r>
          </a:p>
          <a:p>
            <a:pPr lvl="1"/>
            <a:r>
              <a:rPr lang="en-US" dirty="0"/>
              <a:t>Approval to destroy the ballots (after scrutineers completed their work)</a:t>
            </a:r>
          </a:p>
          <a:p>
            <a:pPr lvl="1"/>
            <a:r>
              <a:rPr lang="en-US" dirty="0"/>
              <a:t>Adjournment of the meeting	</a:t>
            </a:r>
          </a:p>
        </p:txBody>
      </p:sp>
    </p:spTree>
    <p:extLst>
      <p:ext uri="{BB962C8B-B14F-4D97-AF65-F5344CB8AC3E}">
        <p14:creationId xmlns:p14="http://schemas.microsoft.com/office/powerpoint/2010/main" val="57379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439E-39BC-1F44-9227-D05D6D116B0F}"/>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A9D28A56-6D41-B043-ADDE-0957160ACAE8}"/>
              </a:ext>
            </a:extLst>
          </p:cNvPr>
          <p:cNvSpPr>
            <a:spLocks noGrp="1"/>
          </p:cNvSpPr>
          <p:nvPr>
            <p:ph idx="1"/>
          </p:nvPr>
        </p:nvSpPr>
        <p:spPr>
          <a:xfrm>
            <a:off x="680321" y="2336872"/>
            <a:ext cx="9613861" cy="3995833"/>
          </a:xfrm>
        </p:spPr>
        <p:txBody>
          <a:bodyPr>
            <a:normAutofit fontScale="92500" lnSpcReduction="10000"/>
          </a:bodyPr>
          <a:lstStyle/>
          <a:p>
            <a:r>
              <a:rPr lang="en-CA" b="1" dirty="0"/>
              <a:t>Text your first and last name to 519 788 2598 </a:t>
            </a:r>
            <a:endParaRPr lang="en-CA" dirty="0"/>
          </a:p>
          <a:p>
            <a:r>
              <a:rPr lang="en-CA" b="1" dirty="0"/>
              <a:t>Then call the conference call number below</a:t>
            </a:r>
          </a:p>
          <a:p>
            <a:r>
              <a:rPr lang="en-CA" b="1" dirty="0"/>
              <a:t>Phone number: 855-436-3635</a:t>
            </a:r>
            <a:r>
              <a:rPr lang="en-CA" dirty="0"/>
              <a:t> - </a:t>
            </a:r>
            <a:r>
              <a:rPr lang="en-CA" b="1" dirty="0"/>
              <a:t>Access Code: 6350587#</a:t>
            </a:r>
          </a:p>
          <a:p>
            <a:r>
              <a:rPr lang="en-CA" b="1" dirty="0">
                <a:solidFill>
                  <a:schemeClr val="bg1"/>
                </a:solidFill>
              </a:rPr>
              <a:t>Put you phone on mute</a:t>
            </a:r>
          </a:p>
          <a:p>
            <a:r>
              <a:rPr lang="en-CA" b="1" dirty="0"/>
              <a:t>You can toggle between phone and text messaging</a:t>
            </a:r>
          </a:p>
          <a:p>
            <a:r>
              <a:rPr lang="en-CA" b="1" dirty="0"/>
              <a:t>If you want to ask a question or comment text your name and ? Or ! (Miranda Fuller ? Or Helmut Schneider !) </a:t>
            </a:r>
          </a:p>
          <a:p>
            <a:r>
              <a:rPr lang="en-CA" b="1" dirty="0"/>
              <a:t>I will call on you when we are ready for your question or comment</a:t>
            </a:r>
          </a:p>
          <a:p>
            <a:r>
              <a:rPr lang="en-CA" b="1" dirty="0"/>
              <a:t>Un-mute your phone, state you name, ask the question / comment</a:t>
            </a:r>
          </a:p>
          <a:p>
            <a:r>
              <a:rPr lang="en-CA" b="1" dirty="0">
                <a:solidFill>
                  <a:schemeClr val="bg1"/>
                </a:solidFill>
              </a:rPr>
              <a:t>Mute your phone</a:t>
            </a:r>
          </a:p>
          <a:p>
            <a:endParaRPr lang="en-US" dirty="0"/>
          </a:p>
        </p:txBody>
      </p:sp>
    </p:spTree>
    <p:extLst>
      <p:ext uri="{BB962C8B-B14F-4D97-AF65-F5344CB8AC3E}">
        <p14:creationId xmlns:p14="http://schemas.microsoft.com/office/powerpoint/2010/main" val="2059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A4337-2550-0141-8E9D-2F84B53B739A}"/>
              </a:ext>
            </a:extLst>
          </p:cNvPr>
          <p:cNvSpPr>
            <a:spLocks noGrp="1"/>
          </p:cNvSpPr>
          <p:nvPr>
            <p:ph type="title"/>
          </p:nvPr>
        </p:nvSpPr>
        <p:spPr/>
        <p:txBody>
          <a:bodyPr/>
          <a:lstStyle/>
          <a:p>
            <a:r>
              <a:rPr lang="en-US" dirty="0"/>
              <a:t>Summary</a:t>
            </a:r>
          </a:p>
        </p:txBody>
      </p:sp>
      <p:sp>
        <p:nvSpPr>
          <p:cNvPr id="5" name="Text Placeholder 4">
            <a:extLst>
              <a:ext uri="{FF2B5EF4-FFF2-40B4-BE49-F238E27FC236}">
                <a16:creationId xmlns:a16="http://schemas.microsoft.com/office/drawing/2014/main" id="{6839FEC5-F048-6C41-A0AF-78449598C2C9}"/>
              </a:ext>
            </a:extLst>
          </p:cNvPr>
          <p:cNvSpPr>
            <a:spLocks noGrp="1"/>
          </p:cNvSpPr>
          <p:nvPr>
            <p:ph type="body" idx="1"/>
          </p:nvPr>
        </p:nvSpPr>
        <p:spPr/>
        <p:txBody>
          <a:bodyPr/>
          <a:lstStyle/>
          <a:p>
            <a:r>
              <a:rPr lang="en-US" dirty="0"/>
              <a:t>Share Redemption</a:t>
            </a:r>
          </a:p>
        </p:txBody>
      </p:sp>
      <p:sp>
        <p:nvSpPr>
          <p:cNvPr id="8" name="Text Placeholder 7">
            <a:extLst>
              <a:ext uri="{FF2B5EF4-FFF2-40B4-BE49-F238E27FC236}">
                <a16:creationId xmlns:a16="http://schemas.microsoft.com/office/drawing/2014/main" id="{C25EF137-D8F3-484D-9E18-575BD328E069}"/>
              </a:ext>
            </a:extLst>
          </p:cNvPr>
          <p:cNvSpPr>
            <a:spLocks noGrp="1"/>
          </p:cNvSpPr>
          <p:nvPr>
            <p:ph type="body" sz="half" idx="15"/>
          </p:nvPr>
        </p:nvSpPr>
        <p:spPr/>
        <p:txBody>
          <a:bodyPr>
            <a:normAutofit lnSpcReduction="10000"/>
          </a:bodyPr>
          <a:lstStyle/>
          <a:p>
            <a:pPr marL="285750" indent="-285750">
              <a:buFont typeface="Arial" panose="020B0604020202020204" pitchFamily="34" charset="0"/>
              <a:buChar char="•"/>
            </a:pPr>
            <a:r>
              <a:rPr lang="en-US" dirty="0"/>
              <a:t>Investors capital is returned early</a:t>
            </a:r>
          </a:p>
          <a:p>
            <a:pPr marL="285750" indent="-285750">
              <a:buFont typeface="Arial" panose="020B0604020202020204" pitchFamily="34" charset="0"/>
              <a:buChar char="•"/>
            </a:pPr>
            <a:r>
              <a:rPr lang="en-US" dirty="0"/>
              <a:t>Shares are bought back and extinguished</a:t>
            </a:r>
          </a:p>
          <a:p>
            <a:pPr marL="285750" indent="-285750">
              <a:buFont typeface="Arial" panose="020B0604020202020204" pitchFamily="34" charset="0"/>
              <a:buChar char="•"/>
            </a:pPr>
            <a:r>
              <a:rPr lang="en-US" dirty="0"/>
              <a:t>The outstanding share volume decreases by the same percentage for everyone</a:t>
            </a:r>
          </a:p>
          <a:p>
            <a:pPr marL="285750" indent="-285750">
              <a:buFont typeface="Arial" panose="020B0604020202020204" pitchFamily="34" charset="0"/>
              <a:buChar char="•"/>
            </a:pPr>
            <a:r>
              <a:rPr lang="en-US" dirty="0"/>
              <a:t>We will not allow the outstanding shares to go to zero before year 20 – the investor that now owns 1% of outstanding shares will own 1% in year 20</a:t>
            </a:r>
          </a:p>
          <a:p>
            <a:pPr marL="285750" indent="-285750">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AD92184C-7CB9-5942-9E64-E8BA40E4B2A9}"/>
              </a:ext>
            </a:extLst>
          </p:cNvPr>
          <p:cNvSpPr>
            <a:spLocks noGrp="1"/>
          </p:cNvSpPr>
          <p:nvPr>
            <p:ph type="body" sz="quarter" idx="3"/>
          </p:nvPr>
        </p:nvSpPr>
        <p:spPr/>
        <p:txBody>
          <a:bodyPr/>
          <a:lstStyle/>
          <a:p>
            <a:r>
              <a:rPr lang="en-US" dirty="0"/>
              <a:t>Why - Benefits</a:t>
            </a:r>
          </a:p>
        </p:txBody>
      </p:sp>
      <p:sp>
        <p:nvSpPr>
          <p:cNvPr id="9" name="Text Placeholder 8">
            <a:extLst>
              <a:ext uri="{FF2B5EF4-FFF2-40B4-BE49-F238E27FC236}">
                <a16:creationId xmlns:a16="http://schemas.microsoft.com/office/drawing/2014/main" id="{30D06B54-0193-FC43-AA20-B8EA75EF15FC}"/>
              </a:ext>
            </a:extLst>
          </p:cNvPr>
          <p:cNvSpPr>
            <a:spLocks noGrp="1"/>
          </p:cNvSpPr>
          <p:nvPr>
            <p:ph type="body" sz="half" idx="16"/>
          </p:nvPr>
        </p:nvSpPr>
        <p:spPr/>
        <p:txBody>
          <a:bodyPr>
            <a:normAutofit fontScale="92500" lnSpcReduction="10000"/>
          </a:bodyPr>
          <a:lstStyle/>
          <a:p>
            <a:pPr marL="285750" indent="-285750">
              <a:buFont typeface="Arial" panose="020B0604020202020204" pitchFamily="34" charset="0"/>
              <a:buChar char="•"/>
            </a:pPr>
            <a:r>
              <a:rPr lang="en-US" dirty="0"/>
              <a:t>A more efficient capital strategy for the investors</a:t>
            </a:r>
          </a:p>
          <a:p>
            <a:pPr marL="285750" indent="-285750">
              <a:buFont typeface="Arial" panose="020B0604020202020204" pitchFamily="34" charset="0"/>
              <a:buChar char="•"/>
            </a:pPr>
            <a:r>
              <a:rPr lang="en-US" dirty="0"/>
              <a:t>You can re-invest your capital and achieve greater returns</a:t>
            </a:r>
          </a:p>
          <a:p>
            <a:pPr marL="285750" indent="-285750">
              <a:buFont typeface="Arial" panose="020B0604020202020204" pitchFamily="34" charset="0"/>
              <a:buChar char="•"/>
            </a:pPr>
            <a:r>
              <a:rPr lang="en-US" dirty="0"/>
              <a:t>We will still distribute all available funds in line with the financial strategy</a:t>
            </a:r>
          </a:p>
          <a:p>
            <a:pPr marL="285750" indent="-285750">
              <a:buFont typeface="Arial" panose="020B0604020202020204" pitchFamily="34" charset="0"/>
              <a:buChar char="•"/>
            </a:pPr>
            <a:r>
              <a:rPr lang="en-US" dirty="0"/>
              <a:t>Your return on investment increases</a:t>
            </a:r>
          </a:p>
          <a:p>
            <a:pPr marL="285750" indent="-285750">
              <a:buFont typeface="Arial" panose="020B0604020202020204" pitchFamily="34" charset="0"/>
              <a:buChar char="•"/>
            </a:pPr>
            <a:r>
              <a:rPr lang="en-US" dirty="0"/>
              <a:t>Full transparency – you will have a clear picture of the financial health</a:t>
            </a:r>
          </a:p>
          <a:p>
            <a:pPr marL="285750" indent="-285750">
              <a:buFont typeface="Arial" panose="020B0604020202020204" pitchFamily="34" charset="0"/>
              <a:buChar char="•"/>
            </a:pPr>
            <a:r>
              <a:rPr lang="en-US" dirty="0"/>
              <a:t>Potential tax benefits</a:t>
            </a:r>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id="{1D1246CD-CEFB-8F45-9DC4-4C35CE72C19E}"/>
              </a:ext>
            </a:extLst>
          </p:cNvPr>
          <p:cNvSpPr>
            <a:spLocks noGrp="1"/>
          </p:cNvSpPr>
          <p:nvPr>
            <p:ph type="body" sz="quarter" idx="13"/>
          </p:nvPr>
        </p:nvSpPr>
        <p:spPr/>
        <p:txBody>
          <a:bodyPr/>
          <a:lstStyle/>
          <a:p>
            <a:r>
              <a:rPr lang="en-US" dirty="0"/>
              <a:t>Risk</a:t>
            </a:r>
          </a:p>
        </p:txBody>
      </p:sp>
      <p:sp>
        <p:nvSpPr>
          <p:cNvPr id="10" name="Text Placeholder 9">
            <a:extLst>
              <a:ext uri="{FF2B5EF4-FFF2-40B4-BE49-F238E27FC236}">
                <a16:creationId xmlns:a16="http://schemas.microsoft.com/office/drawing/2014/main" id="{C6B715A9-AC83-0D46-9F88-6F8CEB9B26FE}"/>
              </a:ext>
            </a:extLst>
          </p:cNvPr>
          <p:cNvSpPr>
            <a:spLocks noGrp="1"/>
          </p:cNvSpPr>
          <p:nvPr>
            <p:ph type="body" sz="half" idx="17"/>
          </p:nvPr>
        </p:nvSpPr>
        <p:spPr/>
        <p:txBody>
          <a:bodyPr>
            <a:normAutofit lnSpcReduction="10000"/>
          </a:bodyPr>
          <a:lstStyle/>
          <a:p>
            <a:pPr marL="285750" indent="-285750">
              <a:buFont typeface="Arial" panose="020B0604020202020204" pitchFamily="34" charset="0"/>
              <a:buChar char="•"/>
            </a:pPr>
            <a:r>
              <a:rPr lang="en-US" dirty="0"/>
              <a:t>No risk on investor returns – we still distribute the same $ value on lower $ investment</a:t>
            </a:r>
          </a:p>
          <a:p>
            <a:pPr marL="285750" indent="-285750">
              <a:buFont typeface="Arial" panose="020B0604020202020204" pitchFamily="34" charset="0"/>
              <a:buChar char="•"/>
            </a:pPr>
            <a:r>
              <a:rPr lang="en-US" dirty="0"/>
              <a:t>Managing investor expectations – you may expect capital returns every year which will not be possible</a:t>
            </a:r>
          </a:p>
          <a:p>
            <a:pPr marL="285750" indent="-285750">
              <a:buFont typeface="Arial" panose="020B0604020202020204" pitchFamily="34" charset="0"/>
              <a:buChar char="•"/>
            </a:pPr>
            <a:r>
              <a:rPr lang="en-US" dirty="0"/>
              <a:t>Administrative burden – OCEC must manage the admin record keeping well </a:t>
            </a:r>
          </a:p>
          <a:p>
            <a:pPr marL="285750" indent="-285750">
              <a:buFont typeface="Arial" panose="020B0604020202020204" pitchFamily="34" charset="0"/>
              <a:buChar char="•"/>
            </a:pPr>
            <a:r>
              <a:rPr lang="en-US" dirty="0"/>
              <a:t>Manage investor information – there will be more questions because the process is more complex</a:t>
            </a:r>
          </a:p>
        </p:txBody>
      </p:sp>
    </p:spTree>
    <p:extLst>
      <p:ext uri="{BB962C8B-B14F-4D97-AF65-F5344CB8AC3E}">
        <p14:creationId xmlns:p14="http://schemas.microsoft.com/office/powerpoint/2010/main" val="414517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B11F-EFD7-7C49-8B1D-CB2DBBAE9E76}"/>
              </a:ext>
            </a:extLst>
          </p:cNvPr>
          <p:cNvSpPr>
            <a:spLocks noGrp="1"/>
          </p:cNvSpPr>
          <p:nvPr>
            <p:ph type="title"/>
          </p:nvPr>
        </p:nvSpPr>
        <p:spPr/>
        <p:txBody>
          <a:bodyPr/>
          <a:lstStyle/>
          <a:p>
            <a:r>
              <a:rPr lang="en-US" dirty="0"/>
              <a:t>Timing</a:t>
            </a:r>
          </a:p>
        </p:txBody>
      </p:sp>
      <p:sp>
        <p:nvSpPr>
          <p:cNvPr id="3" name="Content Placeholder 2">
            <a:extLst>
              <a:ext uri="{FF2B5EF4-FFF2-40B4-BE49-F238E27FC236}">
                <a16:creationId xmlns:a16="http://schemas.microsoft.com/office/drawing/2014/main" id="{DDA2B72E-F79A-A84C-93B7-F5A597BA7535}"/>
              </a:ext>
            </a:extLst>
          </p:cNvPr>
          <p:cNvSpPr>
            <a:spLocks noGrp="1"/>
          </p:cNvSpPr>
          <p:nvPr>
            <p:ph idx="1"/>
          </p:nvPr>
        </p:nvSpPr>
        <p:spPr>
          <a:xfrm>
            <a:off x="680321" y="2013626"/>
            <a:ext cx="10487032" cy="4659548"/>
          </a:xfrm>
        </p:spPr>
        <p:txBody>
          <a:bodyPr>
            <a:normAutofit fontScale="92500" lnSpcReduction="20000"/>
          </a:bodyPr>
          <a:lstStyle/>
          <a:p>
            <a:pPr marL="0" indent="0">
              <a:buNone/>
            </a:pPr>
            <a:r>
              <a:rPr lang="en-US" sz="2100" dirty="0"/>
              <a:t>October 2018		Introduction of the concept at the AGM – it received 					positive feedback</a:t>
            </a:r>
            <a:endParaRPr lang="en-CA" sz="2100" dirty="0"/>
          </a:p>
          <a:p>
            <a:pPr marL="0" indent="0">
              <a:buNone/>
            </a:pPr>
            <a:r>
              <a:rPr lang="en-US" sz="2100" dirty="0"/>
              <a:t>January 2019		Developed the plan and sought advice from legal advisors</a:t>
            </a:r>
            <a:endParaRPr lang="en-CA" sz="2100" dirty="0"/>
          </a:p>
          <a:p>
            <a:pPr marL="0" indent="0">
              <a:buNone/>
            </a:pPr>
            <a:r>
              <a:rPr lang="en-US" sz="2100" dirty="0"/>
              <a:t>February 2019		Capital Returns draft paper was created</a:t>
            </a:r>
            <a:endParaRPr lang="en-CA" sz="2100" dirty="0"/>
          </a:p>
          <a:p>
            <a:pPr marL="0" indent="0">
              <a:buNone/>
            </a:pPr>
            <a:r>
              <a:rPr lang="en-US" sz="2100" dirty="0"/>
              <a:t>			Presented the draft plan to legal advisors for comment</a:t>
            </a:r>
            <a:endParaRPr lang="en-CA" sz="2100" dirty="0"/>
          </a:p>
          <a:p>
            <a:pPr marL="0" indent="0">
              <a:buNone/>
            </a:pPr>
            <a:r>
              <a:rPr lang="en-US" sz="2100" dirty="0"/>
              <a:t>March 2019		Class A Shareholder Meeting - present plan to Shareholders 				for comment – receive a mandate from the shareholders 					on how to proceed – poll will close at noon tomorrow (Sunday 				March 17</a:t>
            </a:r>
            <a:r>
              <a:rPr lang="en-US" sz="2100" baseline="30000" dirty="0"/>
              <a:t>th</a:t>
            </a:r>
            <a:r>
              <a:rPr lang="en-US" sz="2100" dirty="0"/>
              <a:t>)</a:t>
            </a:r>
            <a:endParaRPr lang="en-CA" sz="2100" dirty="0"/>
          </a:p>
          <a:p>
            <a:pPr marL="0" indent="0">
              <a:buNone/>
            </a:pPr>
            <a:r>
              <a:rPr lang="en-US" sz="2100" dirty="0"/>
              <a:t>May 2019		Prepare policy for OCEC board</a:t>
            </a:r>
            <a:endParaRPr lang="en-CA" sz="2100" dirty="0"/>
          </a:p>
          <a:p>
            <a:pPr marL="0" indent="0">
              <a:buNone/>
            </a:pPr>
            <a:r>
              <a:rPr lang="en-US" sz="2100" dirty="0"/>
              <a:t>July 2019		Communicate final policy to all class A shareholders</a:t>
            </a:r>
            <a:endParaRPr lang="en-CA" sz="2100" dirty="0"/>
          </a:p>
          <a:p>
            <a:pPr marL="0" indent="0">
              <a:buNone/>
            </a:pPr>
            <a:r>
              <a:rPr lang="en-US" sz="2100" dirty="0"/>
              <a:t>September 2019		Board to review available funds and timing of any 2019 					Class A capital return amount </a:t>
            </a:r>
            <a:endParaRPr lang="en-CA" sz="2100" dirty="0"/>
          </a:p>
          <a:p>
            <a:pPr marL="0" indent="0">
              <a:buNone/>
            </a:pPr>
            <a:r>
              <a:rPr lang="en-US" sz="2100" dirty="0"/>
              <a:t>October 2019		Announce any capital returns to the class A shareholders (if any)</a:t>
            </a:r>
          </a:p>
          <a:p>
            <a:pPr marL="0" indent="0">
              <a:buNone/>
            </a:pPr>
            <a:r>
              <a:rPr lang="en-US" sz="2100" dirty="0"/>
              <a:t>December 2019		Transfer funds to shareholders if capitals returns are made </a:t>
            </a:r>
            <a:endParaRPr lang="en-CA" sz="2100" dirty="0"/>
          </a:p>
          <a:p>
            <a:endParaRPr lang="en-US" dirty="0"/>
          </a:p>
        </p:txBody>
      </p:sp>
    </p:spTree>
    <p:extLst>
      <p:ext uri="{BB962C8B-B14F-4D97-AF65-F5344CB8AC3E}">
        <p14:creationId xmlns:p14="http://schemas.microsoft.com/office/powerpoint/2010/main" val="183830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A23F-E021-7045-98FB-C2E3EA0CDCE5}"/>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13F837E7-5D01-4B49-9295-87EE075EAAD7}"/>
              </a:ext>
            </a:extLst>
          </p:cNvPr>
          <p:cNvSpPr>
            <a:spLocks noGrp="1"/>
          </p:cNvSpPr>
          <p:nvPr>
            <p:ph idx="1"/>
          </p:nvPr>
        </p:nvSpPr>
        <p:spPr/>
        <p:txBody>
          <a:bodyPr/>
          <a:lstStyle/>
          <a:p>
            <a:pPr marL="0" indent="0">
              <a:buNone/>
            </a:pPr>
            <a:r>
              <a:rPr lang="en-US" dirty="0"/>
              <a:t>a)	Maintain a reasonable operational buffer for each operational 	business unit</a:t>
            </a:r>
            <a:endParaRPr lang="en-CA" dirty="0"/>
          </a:p>
          <a:p>
            <a:pPr marL="0" indent="0">
              <a:buNone/>
            </a:pPr>
            <a:r>
              <a:rPr lang="en-US" dirty="0"/>
              <a:t>b)	Treat each investor group in a fair and equitable manner </a:t>
            </a:r>
            <a:endParaRPr lang="en-CA" dirty="0"/>
          </a:p>
          <a:p>
            <a:pPr marL="0" indent="0">
              <a:buNone/>
            </a:pPr>
            <a:r>
              <a:rPr lang="en-US" dirty="0"/>
              <a:t>c)	Return equity funds earlier in the investment period, rather 	than only at the end of the project life</a:t>
            </a:r>
            <a:endParaRPr lang="en-CA" dirty="0"/>
          </a:p>
          <a:p>
            <a:endParaRPr lang="en-US" dirty="0"/>
          </a:p>
        </p:txBody>
      </p:sp>
    </p:spTree>
    <p:extLst>
      <p:ext uri="{BB962C8B-B14F-4D97-AF65-F5344CB8AC3E}">
        <p14:creationId xmlns:p14="http://schemas.microsoft.com/office/powerpoint/2010/main" val="327934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5852-798E-5145-BA23-682DA111C53E}"/>
              </a:ext>
            </a:extLst>
          </p:cNvPr>
          <p:cNvSpPr>
            <a:spLocks noGrp="1"/>
          </p:cNvSpPr>
          <p:nvPr>
            <p:ph type="title"/>
          </p:nvPr>
        </p:nvSpPr>
        <p:spPr/>
        <p:txBody>
          <a:bodyPr/>
          <a:lstStyle/>
          <a:p>
            <a:r>
              <a:rPr lang="en-US" dirty="0"/>
              <a:t>Financial Strategy</a:t>
            </a:r>
          </a:p>
        </p:txBody>
      </p:sp>
      <p:sp>
        <p:nvSpPr>
          <p:cNvPr id="3" name="Content Placeholder 2">
            <a:extLst>
              <a:ext uri="{FF2B5EF4-FFF2-40B4-BE49-F238E27FC236}">
                <a16:creationId xmlns:a16="http://schemas.microsoft.com/office/drawing/2014/main" id="{E23E83A5-8B86-B04D-9628-6809DC6CD64C}"/>
              </a:ext>
            </a:extLst>
          </p:cNvPr>
          <p:cNvSpPr>
            <a:spLocks noGrp="1"/>
          </p:cNvSpPr>
          <p:nvPr>
            <p:ph idx="1"/>
          </p:nvPr>
        </p:nvSpPr>
        <p:spPr/>
        <p:txBody>
          <a:bodyPr/>
          <a:lstStyle/>
          <a:p>
            <a:pPr marL="0" indent="0">
              <a:buNone/>
            </a:pPr>
            <a:r>
              <a:rPr lang="en-US" dirty="0"/>
              <a:t>We suggest the following cashflow priorities for the next 5 years</a:t>
            </a:r>
            <a:endParaRPr lang="en-CA" dirty="0"/>
          </a:p>
          <a:p>
            <a:pPr marL="0" indent="0">
              <a:buNone/>
            </a:pPr>
            <a:r>
              <a:rPr lang="en-US" dirty="0"/>
              <a:t> </a:t>
            </a:r>
            <a:endParaRPr lang="en-CA" dirty="0"/>
          </a:p>
          <a:p>
            <a:pPr marL="0" lvl="0" indent="0">
              <a:buNone/>
            </a:pPr>
            <a:r>
              <a:rPr lang="en-US" dirty="0"/>
              <a:t>Priority 1 – Fund the operating budget</a:t>
            </a:r>
          </a:p>
          <a:p>
            <a:pPr marL="0" lvl="0" indent="0">
              <a:buNone/>
            </a:pPr>
            <a:r>
              <a:rPr lang="en-US" dirty="0"/>
              <a:t>Priority 2 - Regular bond interest payments for all bond holders</a:t>
            </a:r>
            <a:endParaRPr lang="en-CA" dirty="0"/>
          </a:p>
          <a:p>
            <a:pPr marL="0" lvl="0" indent="0">
              <a:buNone/>
            </a:pPr>
            <a:r>
              <a:rPr lang="en-US" dirty="0"/>
              <a:t>Priority 3 - Maintaining an adequate Operational Buffer</a:t>
            </a:r>
            <a:endParaRPr lang="en-CA" dirty="0"/>
          </a:p>
          <a:p>
            <a:pPr marL="0" lvl="0" indent="0">
              <a:buNone/>
            </a:pPr>
            <a:r>
              <a:rPr lang="en-US" dirty="0"/>
              <a:t>Priority 4 - Regular Dividends at 11% for Wind, 8% for Solar</a:t>
            </a:r>
            <a:endParaRPr lang="en-CA" dirty="0"/>
          </a:p>
          <a:p>
            <a:pPr marL="0" lvl="0" indent="0">
              <a:buNone/>
            </a:pPr>
            <a:r>
              <a:rPr lang="en-US" dirty="0"/>
              <a:t>Priority 5 – Redemption of shares to reduce outstanding equity </a:t>
            </a:r>
            <a:endParaRPr lang="en-CA" dirty="0"/>
          </a:p>
          <a:p>
            <a:pPr marL="0" indent="0">
              <a:buNone/>
            </a:pPr>
            <a:endParaRPr lang="en-US" dirty="0"/>
          </a:p>
        </p:txBody>
      </p:sp>
    </p:spTree>
    <p:extLst>
      <p:ext uri="{BB962C8B-B14F-4D97-AF65-F5344CB8AC3E}">
        <p14:creationId xmlns:p14="http://schemas.microsoft.com/office/powerpoint/2010/main" val="145520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A42D-E04B-5A49-9154-C7AC15DD830F}"/>
              </a:ext>
            </a:extLst>
          </p:cNvPr>
          <p:cNvSpPr>
            <a:spLocks noGrp="1"/>
          </p:cNvSpPr>
          <p:nvPr>
            <p:ph type="title"/>
          </p:nvPr>
        </p:nvSpPr>
        <p:spPr/>
        <p:txBody>
          <a:bodyPr/>
          <a:lstStyle/>
          <a:p>
            <a:r>
              <a:rPr lang="en-US" dirty="0"/>
              <a:t>Current Status</a:t>
            </a:r>
          </a:p>
        </p:txBody>
      </p:sp>
      <p:sp>
        <p:nvSpPr>
          <p:cNvPr id="3" name="Content Placeholder 2">
            <a:extLst>
              <a:ext uri="{FF2B5EF4-FFF2-40B4-BE49-F238E27FC236}">
                <a16:creationId xmlns:a16="http://schemas.microsoft.com/office/drawing/2014/main" id="{E41EA9AC-601D-4B4B-93B2-FFA158A561D7}"/>
              </a:ext>
            </a:extLst>
          </p:cNvPr>
          <p:cNvSpPr>
            <a:spLocks noGrp="1"/>
          </p:cNvSpPr>
          <p:nvPr>
            <p:ph idx="1"/>
          </p:nvPr>
        </p:nvSpPr>
        <p:spPr/>
        <p:txBody>
          <a:bodyPr/>
          <a:lstStyle/>
          <a:p>
            <a:pPr marL="0" indent="0">
              <a:buNone/>
            </a:pPr>
            <a:r>
              <a:rPr lang="en-US" dirty="0"/>
              <a:t>Wind Bonds  $       705,000		5.5% 10 year (2027)</a:t>
            </a:r>
            <a:endParaRPr lang="en-CA" dirty="0"/>
          </a:p>
          <a:p>
            <a:pPr marL="0" indent="0">
              <a:buNone/>
            </a:pPr>
            <a:r>
              <a:rPr lang="en-US" dirty="0"/>
              <a:t>Solar Bonds	$    1,360,000	5% 10 year (2028)</a:t>
            </a:r>
            <a:endParaRPr lang="en-CA" dirty="0"/>
          </a:p>
          <a:p>
            <a:pPr marL="0" indent="0">
              <a:buNone/>
            </a:pPr>
            <a:r>
              <a:rPr lang="en-US" dirty="0"/>
              <a:t>Wind Equity	$    8,257,000	class A preference shares</a:t>
            </a:r>
            <a:endParaRPr lang="en-CA" dirty="0"/>
          </a:p>
          <a:p>
            <a:pPr marL="0" indent="0">
              <a:buNone/>
            </a:pPr>
            <a:r>
              <a:rPr lang="en-US" dirty="0"/>
              <a:t>Solar Equity	$       399,000	class B preference shares</a:t>
            </a:r>
            <a:endParaRPr lang="en-CA" dirty="0"/>
          </a:p>
          <a:p>
            <a:endParaRPr lang="en-US" dirty="0"/>
          </a:p>
        </p:txBody>
      </p:sp>
    </p:spTree>
    <p:extLst>
      <p:ext uri="{BB962C8B-B14F-4D97-AF65-F5344CB8AC3E}">
        <p14:creationId xmlns:p14="http://schemas.microsoft.com/office/powerpoint/2010/main" val="226875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DE84-CA81-AF4C-B0E5-B714507751C2}"/>
              </a:ext>
            </a:extLst>
          </p:cNvPr>
          <p:cNvSpPr>
            <a:spLocks noGrp="1"/>
          </p:cNvSpPr>
          <p:nvPr>
            <p:ph type="title"/>
          </p:nvPr>
        </p:nvSpPr>
        <p:spPr/>
        <p:txBody>
          <a:bodyPr/>
          <a:lstStyle/>
          <a:p>
            <a:r>
              <a:rPr lang="en-US" dirty="0"/>
              <a:t>Class A Preference Shares</a:t>
            </a:r>
          </a:p>
        </p:txBody>
      </p:sp>
      <p:sp>
        <p:nvSpPr>
          <p:cNvPr id="3" name="Content Placeholder 2">
            <a:extLst>
              <a:ext uri="{FF2B5EF4-FFF2-40B4-BE49-F238E27FC236}">
                <a16:creationId xmlns:a16="http://schemas.microsoft.com/office/drawing/2014/main" id="{447FD058-36CB-FB4C-BB0A-C7FE0F3014B3}"/>
              </a:ext>
            </a:extLst>
          </p:cNvPr>
          <p:cNvSpPr>
            <a:spLocks noGrp="1"/>
          </p:cNvSpPr>
          <p:nvPr>
            <p:ph idx="1"/>
          </p:nvPr>
        </p:nvSpPr>
        <p:spPr>
          <a:xfrm>
            <a:off x="680321" y="2336873"/>
            <a:ext cx="9613861" cy="4277936"/>
          </a:xfrm>
        </p:spPr>
        <p:txBody>
          <a:bodyPr>
            <a:normAutofit fontScale="92500"/>
          </a:bodyPr>
          <a:lstStyle/>
          <a:p>
            <a:pPr lvl="0"/>
            <a:r>
              <a:rPr lang="en-US" dirty="0"/>
              <a:t>Currently there have 8,257 issued and outstanding class A preference shares worth $1,000 each – combined value $ 8,257,000</a:t>
            </a:r>
            <a:endParaRPr lang="en-CA" dirty="0"/>
          </a:p>
          <a:p>
            <a:pPr lvl="0"/>
            <a:r>
              <a:rPr lang="en-US" dirty="0"/>
              <a:t>We have about 110 class A preference shareholder owning different numbers of shares from as little as 5 shares to as much as 500 shares each</a:t>
            </a:r>
            <a:endParaRPr lang="en-CA" dirty="0"/>
          </a:p>
          <a:p>
            <a:r>
              <a:rPr lang="en-US" dirty="0"/>
              <a:t>Any class A preference shares that are bought back by the OCEC will be retired immediately - the number of outstanding shares is thereby reduced by the number of bought back shares.</a:t>
            </a:r>
            <a:endParaRPr lang="en-CA" dirty="0"/>
          </a:p>
          <a:p>
            <a:r>
              <a:rPr lang="en-US" dirty="0"/>
              <a:t>The number of outstanding stares can be found in the Shareholder Equity section of the balance sheet in the corporation’s financial statements.</a:t>
            </a:r>
          </a:p>
          <a:p>
            <a:r>
              <a:rPr lang="en-US" dirty="0"/>
              <a:t>Share redemption will be made as a percentage of your original ownership </a:t>
            </a:r>
            <a:r>
              <a:rPr lang="en-US" sz="1900" dirty="0"/>
              <a:t>(avoids an increasing number of decimals in you share ownership)</a:t>
            </a:r>
            <a:endParaRPr lang="en-CA" sz="1900" dirty="0"/>
          </a:p>
          <a:p>
            <a:endParaRPr lang="en-US" dirty="0"/>
          </a:p>
        </p:txBody>
      </p:sp>
    </p:spTree>
    <p:extLst>
      <p:ext uri="{BB962C8B-B14F-4D97-AF65-F5344CB8AC3E}">
        <p14:creationId xmlns:p14="http://schemas.microsoft.com/office/powerpoint/2010/main" val="103873368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160</TotalTime>
  <Words>1123</Words>
  <Application>Microsoft Macintosh PowerPoint</Application>
  <PresentationFormat>Widescreen</PresentationFormat>
  <Paragraphs>159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Libian SC</vt:lpstr>
      <vt:lpstr>Apple Chancery</vt:lpstr>
      <vt:lpstr>Arial</vt:lpstr>
      <vt:lpstr>Calibri</vt:lpstr>
      <vt:lpstr>Times New Roman</vt:lpstr>
      <vt:lpstr>Trebuchet MS</vt:lpstr>
      <vt:lpstr>Berlin</vt:lpstr>
      <vt:lpstr>Capital Returns </vt:lpstr>
      <vt:lpstr>Opening the meeting</vt:lpstr>
      <vt:lpstr>Communications</vt:lpstr>
      <vt:lpstr>Summary</vt:lpstr>
      <vt:lpstr>Timing</vt:lpstr>
      <vt:lpstr>Objective</vt:lpstr>
      <vt:lpstr>Financial Strategy</vt:lpstr>
      <vt:lpstr>Current Status</vt:lpstr>
      <vt:lpstr>Class A Preference Shares</vt:lpstr>
      <vt:lpstr>Share Redemption Example</vt:lpstr>
      <vt:lpstr>Impact on your investment - Example</vt:lpstr>
      <vt:lpstr>Manage Expectations</vt:lpstr>
      <vt:lpstr>Statements</vt:lpstr>
      <vt:lpstr>Q and A period</vt:lpstr>
      <vt:lpstr>Voting process</vt:lpstr>
      <vt:lpstr>Closing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Returns </dc:title>
  <dc:creator>Helmut Schneider</dc:creator>
  <cp:lastModifiedBy>Helmut Schneider</cp:lastModifiedBy>
  <cp:revision>15</cp:revision>
  <dcterms:created xsi:type="dcterms:W3CDTF">2019-03-02T18:38:26Z</dcterms:created>
  <dcterms:modified xsi:type="dcterms:W3CDTF">2019-03-14T15:03:24Z</dcterms:modified>
</cp:coreProperties>
</file>