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0C761-E291-2B47-8A94-B2D374E65E6B}"/>
              </a:ext>
            </a:extLst>
          </p:cNvPr>
          <p:cNvSpPr>
            <a:spLocks noGrp="1"/>
          </p:cNvSpPr>
          <p:nvPr>
            <p:ph type="ctrTitle"/>
          </p:nvPr>
        </p:nvSpPr>
        <p:spPr/>
        <p:txBody>
          <a:bodyPr/>
          <a:lstStyle/>
          <a:p>
            <a:r>
              <a:rPr lang="en-US" dirty="0"/>
              <a:t>2019 OCEC</a:t>
            </a:r>
          </a:p>
        </p:txBody>
      </p:sp>
      <p:sp>
        <p:nvSpPr>
          <p:cNvPr id="3" name="Subtitle 2">
            <a:extLst>
              <a:ext uri="{FF2B5EF4-FFF2-40B4-BE49-F238E27FC236}">
                <a16:creationId xmlns:a16="http://schemas.microsoft.com/office/drawing/2014/main" id="{519F63CE-B709-864C-B917-3332C098D9DF}"/>
              </a:ext>
            </a:extLst>
          </p:cNvPr>
          <p:cNvSpPr>
            <a:spLocks noGrp="1"/>
          </p:cNvSpPr>
          <p:nvPr>
            <p:ph type="subTitle" idx="1"/>
          </p:nvPr>
        </p:nvSpPr>
        <p:spPr/>
        <p:txBody>
          <a:bodyPr/>
          <a:lstStyle/>
          <a:p>
            <a:r>
              <a:rPr lang="en-US" dirty="0"/>
              <a:t>Changes to the by-laws</a:t>
            </a:r>
          </a:p>
        </p:txBody>
      </p:sp>
    </p:spTree>
    <p:extLst>
      <p:ext uri="{BB962C8B-B14F-4D97-AF65-F5344CB8AC3E}">
        <p14:creationId xmlns:p14="http://schemas.microsoft.com/office/powerpoint/2010/main" val="96068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2144A-6385-E040-8C53-1455B4749537}"/>
              </a:ext>
            </a:extLst>
          </p:cNvPr>
          <p:cNvSpPr>
            <a:spLocks noGrp="1"/>
          </p:cNvSpPr>
          <p:nvPr>
            <p:ph type="title"/>
          </p:nvPr>
        </p:nvSpPr>
        <p:spPr/>
        <p:txBody>
          <a:bodyPr/>
          <a:lstStyle/>
          <a:p>
            <a:r>
              <a:rPr lang="en-US" dirty="0"/>
              <a:t>General By-Laws</a:t>
            </a:r>
          </a:p>
        </p:txBody>
      </p:sp>
      <p:sp>
        <p:nvSpPr>
          <p:cNvPr id="3" name="Content Placeholder 2">
            <a:extLst>
              <a:ext uri="{FF2B5EF4-FFF2-40B4-BE49-F238E27FC236}">
                <a16:creationId xmlns:a16="http://schemas.microsoft.com/office/drawing/2014/main" id="{35D0385B-A8C7-7247-8BF3-6FF3E6E14CAF}"/>
              </a:ext>
            </a:extLst>
          </p:cNvPr>
          <p:cNvSpPr>
            <a:spLocks noGrp="1"/>
          </p:cNvSpPr>
          <p:nvPr>
            <p:ph idx="1"/>
          </p:nvPr>
        </p:nvSpPr>
        <p:spPr/>
        <p:txBody>
          <a:bodyPr>
            <a:normAutofit fontScale="92500" lnSpcReduction="10000"/>
          </a:bodyPr>
          <a:lstStyle/>
          <a:p>
            <a:r>
              <a:rPr lang="en-US" dirty="0"/>
              <a:t>Proposing a change to clarify the ‘Redemption of class A Preference Shares’</a:t>
            </a:r>
          </a:p>
          <a:p>
            <a:r>
              <a:rPr lang="en-US" dirty="0"/>
              <a:t>For the benefit of the class A Preference Shareholders</a:t>
            </a:r>
          </a:p>
          <a:p>
            <a:r>
              <a:rPr lang="en-US" dirty="0"/>
              <a:t>There is no benefit to the OCEC</a:t>
            </a:r>
          </a:p>
          <a:p>
            <a:r>
              <a:rPr lang="en-US" dirty="0"/>
              <a:t>It is a service to the shareholders</a:t>
            </a:r>
          </a:p>
          <a:p>
            <a:r>
              <a:rPr lang="en-US" dirty="0"/>
              <a:t>Low administrative cost</a:t>
            </a:r>
          </a:p>
          <a:p>
            <a:r>
              <a:rPr lang="en-US" dirty="0"/>
              <a:t>Achieved in three steps</a:t>
            </a:r>
          </a:p>
          <a:p>
            <a:pPr lvl="1"/>
            <a:r>
              <a:rPr lang="en-US" dirty="0"/>
              <a:t>Change to the General By-laws – clarifies the provision of Share redemption and Terminal Value Distribution – to be approved by the members</a:t>
            </a:r>
          </a:p>
          <a:p>
            <a:pPr lvl="1"/>
            <a:r>
              <a:rPr lang="en-US" dirty="0"/>
              <a:t>Ratification of by-law No 2 </a:t>
            </a:r>
            <a:r>
              <a:rPr lang="en-US" b="1" i="1" dirty="0"/>
              <a:t>Terminal value of the Assets </a:t>
            </a:r>
            <a:r>
              <a:rPr lang="en-US" i="1" dirty="0"/>
              <a:t>– </a:t>
            </a:r>
            <a:r>
              <a:rPr lang="en-US" dirty="0"/>
              <a:t>approved by the members and ratified by the shareholders</a:t>
            </a:r>
          </a:p>
          <a:p>
            <a:pPr lvl="1"/>
            <a:r>
              <a:rPr lang="en-US" dirty="0"/>
              <a:t>Ratification of by-law No 3 </a:t>
            </a:r>
            <a:r>
              <a:rPr lang="en-US" b="1" i="1" dirty="0"/>
              <a:t>Share Redemptions </a:t>
            </a:r>
            <a:r>
              <a:rPr lang="en-US" dirty="0"/>
              <a:t>- approved by the members and ratified by the shareholders</a:t>
            </a:r>
          </a:p>
        </p:txBody>
      </p:sp>
    </p:spTree>
    <p:extLst>
      <p:ext uri="{BB962C8B-B14F-4D97-AF65-F5344CB8AC3E}">
        <p14:creationId xmlns:p14="http://schemas.microsoft.com/office/powerpoint/2010/main" val="192643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C621A-6085-0143-8B2E-83F9CA7DE832}"/>
              </a:ext>
            </a:extLst>
          </p:cNvPr>
          <p:cNvSpPr>
            <a:spLocks noGrp="1"/>
          </p:cNvSpPr>
          <p:nvPr>
            <p:ph type="title"/>
          </p:nvPr>
        </p:nvSpPr>
        <p:spPr/>
        <p:txBody>
          <a:bodyPr/>
          <a:lstStyle/>
          <a:p>
            <a:r>
              <a:rPr lang="en-US" dirty="0"/>
              <a:t>General By-laws</a:t>
            </a:r>
          </a:p>
        </p:txBody>
      </p:sp>
      <p:sp>
        <p:nvSpPr>
          <p:cNvPr id="3" name="Content Placeholder 2">
            <a:extLst>
              <a:ext uri="{FF2B5EF4-FFF2-40B4-BE49-F238E27FC236}">
                <a16:creationId xmlns:a16="http://schemas.microsoft.com/office/drawing/2014/main" id="{B7236E1E-480E-D94D-BFE7-4A49D5036E06}"/>
              </a:ext>
            </a:extLst>
          </p:cNvPr>
          <p:cNvSpPr>
            <a:spLocks noGrp="1"/>
          </p:cNvSpPr>
          <p:nvPr>
            <p:ph idx="1"/>
          </p:nvPr>
        </p:nvSpPr>
        <p:spPr>
          <a:xfrm>
            <a:off x="2589212" y="1404026"/>
            <a:ext cx="8915400" cy="4948136"/>
          </a:xfrm>
        </p:spPr>
        <p:txBody>
          <a:bodyPr>
            <a:normAutofit lnSpcReduction="10000"/>
          </a:bodyPr>
          <a:lstStyle/>
          <a:p>
            <a:r>
              <a:rPr lang="en-US" dirty="0"/>
              <a:t>Inserted section 4.1.1 Issuing Shares </a:t>
            </a:r>
          </a:p>
          <a:p>
            <a:pPr marL="457200" lvl="1" indent="0">
              <a:buNone/>
            </a:pPr>
            <a:r>
              <a:rPr lang="en-US" sz="1200" i="1" dirty="0"/>
              <a:t>The OCEC may from time to time issue classes of Preference Shares for the purpose of offering ownership in specific assets to investors</a:t>
            </a:r>
          </a:p>
          <a:p>
            <a:pPr lvl="1"/>
            <a:r>
              <a:rPr lang="en-US" sz="1200" i="1" dirty="0"/>
              <a:t>Purpose: to clarify a provision for OCEC to launch new investments once they become available</a:t>
            </a:r>
            <a:endParaRPr lang="en-CA" sz="1200" i="1" dirty="0"/>
          </a:p>
          <a:p>
            <a:r>
              <a:rPr lang="en-US" dirty="0"/>
              <a:t>Section 4.1.2 Individual Share Redemption </a:t>
            </a:r>
            <a:endParaRPr lang="en-CA" dirty="0"/>
          </a:p>
          <a:p>
            <a:pPr marL="400050" lvl="1" indent="0">
              <a:buNone/>
            </a:pPr>
            <a:r>
              <a:rPr lang="en-US" sz="1200" i="1" dirty="0"/>
              <a:t>If an individual shareholder desires to sell all or part of their shares, the OCEC is under no obligation to buy these shares but has the right to purchase the shares at their face value for the benefit of all shareholders of the same share class. No sale of shares shall occur without OCEC prior approval, which approval shall not be unreasonably withheld.</a:t>
            </a:r>
          </a:p>
          <a:p>
            <a:pPr marL="571500" lvl="1" indent="-171450"/>
            <a:r>
              <a:rPr lang="en-US" sz="1200" i="1" dirty="0"/>
              <a:t>Purpose: makes provision for OCEC to buy back shares at the request of a shareholder </a:t>
            </a:r>
            <a:r>
              <a:rPr lang="en-US" sz="1200" b="1" i="1" dirty="0"/>
              <a:t>for the benefit of all shareholders </a:t>
            </a:r>
            <a:r>
              <a:rPr lang="en-US" sz="1200" i="1" dirty="0"/>
              <a:t>in the same share class.</a:t>
            </a:r>
          </a:p>
          <a:p>
            <a:pPr marL="171450" indent="-171450"/>
            <a:r>
              <a:rPr lang="en-US" i="1" dirty="0"/>
              <a:t>  Section 4.1.3 </a:t>
            </a:r>
            <a:r>
              <a:rPr lang="en-US" dirty="0"/>
              <a:t>Pro Rata Share Redemption </a:t>
            </a:r>
            <a:endParaRPr lang="en-CA" dirty="0"/>
          </a:p>
          <a:p>
            <a:pPr marL="400050" lvl="1" indent="0">
              <a:buNone/>
            </a:pPr>
            <a:r>
              <a:rPr lang="en-US" sz="1200" i="1" dirty="0"/>
              <a:t>OCEC has the right but not the obligation to redeem outstanding shares from all shareholders of the same share class at their face value in proportion to their individual share holdings at any time prior to the end of the power purchase agreement. The purpose of such share redemptions is to return investment capital prior to maturity of the investment for the benefit of the investors. Pro Rata share redemption must be done in a way that does not dilute the proportionate ownership of the outstanding shares of the individual shareholders prior to the final disposition of the assets and the appropriate distribution of the terminal value of the asset to the shareholders.</a:t>
            </a:r>
            <a:endParaRPr lang="en-CA" sz="1200" i="1" dirty="0"/>
          </a:p>
          <a:p>
            <a:pPr marL="571500" lvl="1" indent="-171450"/>
            <a:r>
              <a:rPr lang="en-CA" sz="1200" i="1" dirty="0"/>
              <a:t>Purpose: to provide security to the shareholders that their ownership is not diluted during Capital Returns and that any residual value of the assets up to the termination of the assets belong to the shareholders.</a:t>
            </a:r>
          </a:p>
          <a:p>
            <a:endParaRPr lang="en-US" dirty="0"/>
          </a:p>
          <a:p>
            <a:endParaRPr lang="en-US" dirty="0"/>
          </a:p>
        </p:txBody>
      </p:sp>
    </p:spTree>
    <p:extLst>
      <p:ext uri="{BB962C8B-B14F-4D97-AF65-F5344CB8AC3E}">
        <p14:creationId xmlns:p14="http://schemas.microsoft.com/office/powerpoint/2010/main" val="105180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00036-A9FE-F04D-AC6B-6A5DEA01D7D0}"/>
              </a:ext>
            </a:extLst>
          </p:cNvPr>
          <p:cNvSpPr>
            <a:spLocks noGrp="1"/>
          </p:cNvSpPr>
          <p:nvPr>
            <p:ph type="title"/>
          </p:nvPr>
        </p:nvSpPr>
        <p:spPr/>
        <p:txBody>
          <a:bodyPr/>
          <a:lstStyle/>
          <a:p>
            <a:r>
              <a:rPr lang="en-US" dirty="0"/>
              <a:t>General By-laws</a:t>
            </a:r>
          </a:p>
        </p:txBody>
      </p:sp>
      <p:sp>
        <p:nvSpPr>
          <p:cNvPr id="3" name="Content Placeholder 2">
            <a:extLst>
              <a:ext uri="{FF2B5EF4-FFF2-40B4-BE49-F238E27FC236}">
                <a16:creationId xmlns:a16="http://schemas.microsoft.com/office/drawing/2014/main" id="{31E23D8D-C64A-1B4B-8D32-7DE3763F7209}"/>
              </a:ext>
            </a:extLst>
          </p:cNvPr>
          <p:cNvSpPr>
            <a:spLocks noGrp="1"/>
          </p:cNvSpPr>
          <p:nvPr>
            <p:ph idx="1"/>
          </p:nvPr>
        </p:nvSpPr>
        <p:spPr/>
        <p:txBody>
          <a:bodyPr/>
          <a:lstStyle/>
          <a:p>
            <a:r>
              <a:rPr lang="en-US" dirty="0"/>
              <a:t>Section 8.2 Terminal Value Surplus Apportioned</a:t>
            </a:r>
            <a:endParaRPr lang="en-CA" dirty="0"/>
          </a:p>
          <a:p>
            <a:pPr marL="400050" lvl="1" indent="0">
              <a:buNone/>
            </a:pPr>
            <a:r>
              <a:rPr lang="en-US" b="1" i="1" dirty="0"/>
              <a:t>Terminal Value:</a:t>
            </a:r>
            <a:r>
              <a:rPr lang="en-US" i="1" dirty="0"/>
              <a:t> is the value of a certain OCEC asset at the time when the asset is either sold or otherwise repurposed. The overriding principle is that the shareholders that funded the asset class benefit proportionately in the economic value that comes as a result of the disposition of that asset. </a:t>
            </a:r>
          </a:p>
          <a:p>
            <a:pPr marL="685800" lvl="1"/>
            <a:endParaRPr lang="en-US" i="1" dirty="0"/>
          </a:p>
          <a:p>
            <a:pPr marL="685800" lvl="1"/>
            <a:r>
              <a:rPr lang="en-US" i="1" dirty="0"/>
              <a:t>Purpose: to secure the remaining value of the assets after the expiration of the power purchase agreement for the benefit of the shareholder that paid for the investment</a:t>
            </a:r>
          </a:p>
          <a:p>
            <a:pPr marL="685800" lvl="1"/>
            <a:r>
              <a:rPr lang="en-US" i="1" dirty="0"/>
              <a:t>And to govern the distribution of the remaining value either via a dividend declaration or a disposition decision but always for the benefit of the shareholders of the particular asset class.</a:t>
            </a:r>
          </a:p>
        </p:txBody>
      </p:sp>
    </p:spTree>
    <p:extLst>
      <p:ext uri="{BB962C8B-B14F-4D97-AF65-F5344CB8AC3E}">
        <p14:creationId xmlns:p14="http://schemas.microsoft.com/office/powerpoint/2010/main" val="1844234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AA6E8-9C59-0245-AC40-F41CE1F10148}"/>
              </a:ext>
            </a:extLst>
          </p:cNvPr>
          <p:cNvSpPr>
            <a:spLocks noGrp="1"/>
          </p:cNvSpPr>
          <p:nvPr>
            <p:ph type="title"/>
          </p:nvPr>
        </p:nvSpPr>
        <p:spPr/>
        <p:txBody>
          <a:bodyPr>
            <a:normAutofit fontScale="90000"/>
          </a:bodyPr>
          <a:lstStyle/>
          <a:p>
            <a:r>
              <a:rPr lang="en-US" dirty="0"/>
              <a:t>By-Law No 2</a:t>
            </a:r>
            <a:br>
              <a:rPr lang="en-US" dirty="0"/>
            </a:br>
            <a:r>
              <a:rPr lang="en-CA" sz="2200" dirty="0"/>
              <a:t>Distribution of Gunn’s Hill Terminal Value to Class A Preference Shareholders </a:t>
            </a:r>
            <a:endParaRPr lang="en-US" sz="2200" dirty="0"/>
          </a:p>
        </p:txBody>
      </p:sp>
      <p:sp>
        <p:nvSpPr>
          <p:cNvPr id="3" name="Content Placeholder 2">
            <a:extLst>
              <a:ext uri="{FF2B5EF4-FFF2-40B4-BE49-F238E27FC236}">
                <a16:creationId xmlns:a16="http://schemas.microsoft.com/office/drawing/2014/main" id="{2B266D84-198E-B641-9890-96273A124453}"/>
              </a:ext>
            </a:extLst>
          </p:cNvPr>
          <p:cNvSpPr>
            <a:spLocks noGrp="1"/>
          </p:cNvSpPr>
          <p:nvPr>
            <p:ph idx="1"/>
          </p:nvPr>
        </p:nvSpPr>
        <p:spPr/>
        <p:txBody>
          <a:bodyPr>
            <a:normAutofit fontScale="77500" lnSpcReduction="20000"/>
          </a:bodyPr>
          <a:lstStyle/>
          <a:p>
            <a:r>
              <a:rPr lang="en-US" dirty="0"/>
              <a:t>Specific to class A preference shareholders</a:t>
            </a:r>
          </a:p>
          <a:p>
            <a:pPr lvl="1"/>
            <a:r>
              <a:rPr lang="en-US" dirty="0"/>
              <a:t>In the future a similar by-law can be drafted for each share class</a:t>
            </a:r>
          </a:p>
          <a:p>
            <a:r>
              <a:rPr lang="en-US" dirty="0"/>
              <a:t>To be voted into effect by the members and then ratified by the class A Shareholders</a:t>
            </a:r>
          </a:p>
          <a:p>
            <a:r>
              <a:rPr lang="en-US" dirty="0"/>
              <a:t>Any future changes to this by-law as well as any disposition decision must be approved by the class A shareholders via Special Resolution (75% majority of outstanding share votes)</a:t>
            </a:r>
          </a:p>
          <a:p>
            <a:pPr marL="0" indent="0">
              <a:buNone/>
            </a:pPr>
            <a:endParaRPr lang="en-US" dirty="0"/>
          </a:p>
          <a:p>
            <a:pPr marL="0" indent="0">
              <a:buNone/>
            </a:pPr>
            <a:r>
              <a:rPr lang="en-US" dirty="0"/>
              <a:t> </a:t>
            </a:r>
            <a:r>
              <a:rPr lang="en-CA" b="1" u="sng" dirty="0"/>
              <a:t>The overwriting principles of this by-law are:</a:t>
            </a:r>
            <a:endParaRPr lang="en-CA" dirty="0"/>
          </a:p>
          <a:p>
            <a:pPr marL="0" indent="0">
              <a:buNone/>
            </a:pPr>
            <a:r>
              <a:rPr lang="en-CA" b="1" dirty="0"/>
              <a:t> </a:t>
            </a:r>
            <a:endParaRPr lang="en-CA" dirty="0"/>
          </a:p>
          <a:p>
            <a:pPr lvl="0"/>
            <a:r>
              <a:rPr lang="en-CA" dirty="0"/>
              <a:t>To reaffirm that the value of the Gunn’s Hill wind project belongs to the Class A Shareholders as a group, with individual amounts as determined by their share ownership levels </a:t>
            </a:r>
          </a:p>
          <a:p>
            <a:pPr lvl="0"/>
            <a:r>
              <a:rPr lang="en-CA" dirty="0"/>
              <a:t>To ensure that any actions related to the Terminal Value maintain the financial stability of the OCEC as prescribed in the Co-operative Corporations Act section 58.4, as such the OCEC will set aside a reasonable amount of operating, tax and other reserves prior to paying dividends to shareholders.   </a:t>
            </a:r>
          </a:p>
          <a:p>
            <a:endParaRPr lang="en-US" dirty="0"/>
          </a:p>
        </p:txBody>
      </p:sp>
    </p:spTree>
    <p:extLst>
      <p:ext uri="{BB962C8B-B14F-4D97-AF65-F5344CB8AC3E}">
        <p14:creationId xmlns:p14="http://schemas.microsoft.com/office/powerpoint/2010/main" val="289017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233E9-C010-3A47-B7CF-A492EA1DA39A}"/>
              </a:ext>
            </a:extLst>
          </p:cNvPr>
          <p:cNvSpPr>
            <a:spLocks noGrp="1"/>
          </p:cNvSpPr>
          <p:nvPr>
            <p:ph type="title"/>
          </p:nvPr>
        </p:nvSpPr>
        <p:spPr/>
        <p:txBody>
          <a:bodyPr/>
          <a:lstStyle/>
          <a:p>
            <a:r>
              <a:rPr lang="en-US" dirty="0"/>
              <a:t>Terms of By-law No 2</a:t>
            </a:r>
          </a:p>
        </p:txBody>
      </p:sp>
      <p:sp>
        <p:nvSpPr>
          <p:cNvPr id="3" name="Content Placeholder 2">
            <a:extLst>
              <a:ext uri="{FF2B5EF4-FFF2-40B4-BE49-F238E27FC236}">
                <a16:creationId xmlns:a16="http://schemas.microsoft.com/office/drawing/2014/main" id="{56221240-6576-9A4F-9900-4E37F6AD0C78}"/>
              </a:ext>
            </a:extLst>
          </p:cNvPr>
          <p:cNvSpPr>
            <a:spLocks noGrp="1"/>
          </p:cNvSpPr>
          <p:nvPr>
            <p:ph idx="1"/>
          </p:nvPr>
        </p:nvSpPr>
        <p:spPr>
          <a:xfrm>
            <a:off x="2589212" y="1549941"/>
            <a:ext cx="8915400" cy="4393660"/>
          </a:xfrm>
        </p:spPr>
        <p:txBody>
          <a:bodyPr>
            <a:normAutofit fontScale="92500" lnSpcReduction="20000"/>
          </a:bodyPr>
          <a:lstStyle/>
          <a:p>
            <a:r>
              <a:rPr lang="en-US" dirty="0"/>
              <a:t>Section 4, 5 and 6 talk about disposition of the windfarm asset at particular milestones</a:t>
            </a:r>
          </a:p>
          <a:p>
            <a:pPr lvl="1"/>
            <a:r>
              <a:rPr lang="en-CA" sz="1300" dirty="0"/>
              <a:t>Disposition prior to Maturity of the PPA</a:t>
            </a:r>
          </a:p>
          <a:p>
            <a:pPr lvl="1"/>
            <a:r>
              <a:rPr lang="en-CA" sz="1300" dirty="0"/>
              <a:t>Disposition at the Maturity of the PPA</a:t>
            </a:r>
          </a:p>
          <a:p>
            <a:pPr lvl="1"/>
            <a:r>
              <a:rPr lang="en-CA" sz="1300" dirty="0"/>
              <a:t>Disposition after the Maturity of the PPA</a:t>
            </a:r>
            <a:endParaRPr lang="en-US" sz="1300" dirty="0"/>
          </a:p>
          <a:p>
            <a:r>
              <a:rPr lang="en-US" dirty="0"/>
              <a:t>Section 7 explains the practical application – the implementation plan</a:t>
            </a:r>
          </a:p>
          <a:p>
            <a:pPr lvl="1"/>
            <a:r>
              <a:rPr lang="en-US" dirty="0"/>
              <a:t>The plan that will developed with the shareholders 5 years prior to maturity</a:t>
            </a:r>
          </a:p>
          <a:p>
            <a:pPr lvl="2"/>
            <a:r>
              <a:rPr lang="en-CA" sz="1300" dirty="0"/>
              <a:t>Gunn’s Hill Project Plan</a:t>
            </a:r>
          </a:p>
          <a:p>
            <a:pPr lvl="2"/>
            <a:r>
              <a:rPr lang="en-CA" sz="1300" dirty="0"/>
              <a:t>Community Benefit Plan</a:t>
            </a:r>
          </a:p>
          <a:p>
            <a:pPr lvl="2"/>
            <a:r>
              <a:rPr lang="en-CA" sz="1300" dirty="0"/>
              <a:t>Financial Reserve Plan</a:t>
            </a:r>
          </a:p>
          <a:p>
            <a:pPr lvl="2"/>
            <a:r>
              <a:rPr lang="en-CA" sz="1300" dirty="0"/>
              <a:t>Proceeds Utilization Plan</a:t>
            </a:r>
            <a:endParaRPr lang="en-US" dirty="0"/>
          </a:p>
          <a:p>
            <a:r>
              <a:rPr lang="en-US" dirty="0"/>
              <a:t>Section 8 determines how the terminal value is paid out to the shareholders</a:t>
            </a:r>
          </a:p>
          <a:p>
            <a:pPr lvl="1"/>
            <a:r>
              <a:rPr lang="en-US" dirty="0"/>
              <a:t>Pro-rata distribution of the Net Cash Value</a:t>
            </a:r>
          </a:p>
          <a:p>
            <a:r>
              <a:rPr lang="en-US" dirty="0"/>
              <a:t>Section 9 makes this a binding by-law and provides decision making for the shareholders</a:t>
            </a:r>
          </a:p>
        </p:txBody>
      </p:sp>
    </p:spTree>
    <p:extLst>
      <p:ext uri="{BB962C8B-B14F-4D97-AF65-F5344CB8AC3E}">
        <p14:creationId xmlns:p14="http://schemas.microsoft.com/office/powerpoint/2010/main" val="424033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34265-AEA4-1C45-AEF0-260E62703D7B}"/>
              </a:ext>
            </a:extLst>
          </p:cNvPr>
          <p:cNvSpPr>
            <a:spLocks noGrp="1"/>
          </p:cNvSpPr>
          <p:nvPr>
            <p:ph type="title"/>
          </p:nvPr>
        </p:nvSpPr>
        <p:spPr/>
        <p:txBody>
          <a:bodyPr>
            <a:normAutofit fontScale="90000"/>
          </a:bodyPr>
          <a:lstStyle/>
          <a:p>
            <a:r>
              <a:rPr lang="en-US" dirty="0"/>
              <a:t>By-Law No 3</a:t>
            </a:r>
            <a:br>
              <a:rPr lang="en-US" dirty="0"/>
            </a:br>
            <a:r>
              <a:rPr lang="en-CA" sz="2200" dirty="0"/>
              <a:t>Class A Preference Share Redemptions </a:t>
            </a:r>
            <a:br>
              <a:rPr lang="en-CA" dirty="0"/>
            </a:br>
            <a:endParaRPr lang="en-US" dirty="0"/>
          </a:p>
        </p:txBody>
      </p:sp>
      <p:sp>
        <p:nvSpPr>
          <p:cNvPr id="3" name="Content Placeholder 2">
            <a:extLst>
              <a:ext uri="{FF2B5EF4-FFF2-40B4-BE49-F238E27FC236}">
                <a16:creationId xmlns:a16="http://schemas.microsoft.com/office/drawing/2014/main" id="{0A2E7641-FC35-5346-9FB1-3E6F8AD737DF}"/>
              </a:ext>
            </a:extLst>
          </p:cNvPr>
          <p:cNvSpPr>
            <a:spLocks noGrp="1"/>
          </p:cNvSpPr>
          <p:nvPr>
            <p:ph idx="1"/>
          </p:nvPr>
        </p:nvSpPr>
        <p:spPr/>
        <p:txBody>
          <a:bodyPr>
            <a:normAutofit lnSpcReduction="10000"/>
          </a:bodyPr>
          <a:lstStyle/>
          <a:p>
            <a:pPr>
              <a:lnSpc>
                <a:spcPct val="80000"/>
              </a:lnSpc>
            </a:pPr>
            <a:r>
              <a:rPr lang="en-US" sz="1400" dirty="0"/>
              <a:t>Specific to class A preference shareholders</a:t>
            </a:r>
          </a:p>
          <a:p>
            <a:pPr lvl="1">
              <a:lnSpc>
                <a:spcPct val="80000"/>
              </a:lnSpc>
            </a:pPr>
            <a:r>
              <a:rPr lang="en-US" sz="1400" dirty="0"/>
              <a:t>In the future a similar by-law can be drafted for each share class</a:t>
            </a:r>
          </a:p>
          <a:p>
            <a:pPr>
              <a:lnSpc>
                <a:spcPct val="80000"/>
              </a:lnSpc>
            </a:pPr>
            <a:r>
              <a:rPr lang="en-US" sz="1400" dirty="0"/>
              <a:t>To be voted into effect by the members and then ratified by the class A Shareholders</a:t>
            </a:r>
          </a:p>
          <a:p>
            <a:pPr>
              <a:lnSpc>
                <a:spcPct val="80000"/>
              </a:lnSpc>
            </a:pPr>
            <a:r>
              <a:rPr lang="en-US" sz="1400" dirty="0"/>
              <a:t>Any future changes to this by-law as well as any disposition decision must be approved by the class A shareholders via Special Resolution (75% majority of outstanding share votes)</a:t>
            </a:r>
          </a:p>
          <a:p>
            <a:pPr marL="0" indent="0">
              <a:buNone/>
            </a:pPr>
            <a:endParaRPr lang="en-CA" b="1" u="sng" dirty="0"/>
          </a:p>
          <a:p>
            <a:pPr marL="400050" lvl="1" indent="0">
              <a:buNone/>
            </a:pPr>
            <a:r>
              <a:rPr lang="en-CA" b="1" u="sng" dirty="0"/>
              <a:t>The overwriting principles of this by-law are:</a:t>
            </a:r>
            <a:endParaRPr lang="en-CA" dirty="0"/>
          </a:p>
          <a:p>
            <a:endParaRPr lang="en-US" dirty="0"/>
          </a:p>
          <a:p>
            <a:pPr lvl="1"/>
            <a:r>
              <a:rPr lang="en-CA" dirty="0"/>
              <a:t>To protect the interests of the Class A Shareholders of the Oxford Community Energy Co-op (OCEC), it is our goal to create a process which allows us to return capital to the class A shareholders prior to the end of the Gunn’s Hill wind energy contract in November 2036 in a manner that is understandable, fair, equitable, and administratively manageable. Capital returns are made in the form of Class A Share Redemptions.</a:t>
            </a:r>
          </a:p>
          <a:p>
            <a:endParaRPr lang="en-US" dirty="0"/>
          </a:p>
        </p:txBody>
      </p:sp>
    </p:spTree>
    <p:extLst>
      <p:ext uri="{BB962C8B-B14F-4D97-AF65-F5344CB8AC3E}">
        <p14:creationId xmlns:p14="http://schemas.microsoft.com/office/powerpoint/2010/main" val="191881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233E9-C010-3A47-B7CF-A492EA1DA39A}"/>
              </a:ext>
            </a:extLst>
          </p:cNvPr>
          <p:cNvSpPr>
            <a:spLocks noGrp="1"/>
          </p:cNvSpPr>
          <p:nvPr>
            <p:ph type="title"/>
          </p:nvPr>
        </p:nvSpPr>
        <p:spPr/>
        <p:txBody>
          <a:bodyPr/>
          <a:lstStyle/>
          <a:p>
            <a:r>
              <a:rPr lang="en-US" dirty="0"/>
              <a:t>Terms of By-law No 3</a:t>
            </a:r>
          </a:p>
        </p:txBody>
      </p:sp>
      <p:sp>
        <p:nvSpPr>
          <p:cNvPr id="3" name="Content Placeholder 2">
            <a:extLst>
              <a:ext uri="{FF2B5EF4-FFF2-40B4-BE49-F238E27FC236}">
                <a16:creationId xmlns:a16="http://schemas.microsoft.com/office/drawing/2014/main" id="{56221240-6576-9A4F-9900-4E37F6AD0C78}"/>
              </a:ext>
            </a:extLst>
          </p:cNvPr>
          <p:cNvSpPr>
            <a:spLocks noGrp="1"/>
          </p:cNvSpPr>
          <p:nvPr>
            <p:ph idx="1"/>
          </p:nvPr>
        </p:nvSpPr>
        <p:spPr>
          <a:xfrm>
            <a:off x="2589212" y="1549941"/>
            <a:ext cx="8915400" cy="4393660"/>
          </a:xfrm>
        </p:spPr>
        <p:txBody>
          <a:bodyPr>
            <a:normAutofit fontScale="92500" lnSpcReduction="10000"/>
          </a:bodyPr>
          <a:lstStyle/>
          <a:p>
            <a:r>
              <a:rPr lang="en-US" dirty="0"/>
              <a:t>Section 1 describes the principle of </a:t>
            </a:r>
            <a:r>
              <a:rPr lang="en-CA" dirty="0"/>
              <a:t>proportional share redemption</a:t>
            </a:r>
            <a:endParaRPr lang="en-US" dirty="0"/>
          </a:p>
          <a:p>
            <a:pPr lvl="1"/>
            <a:r>
              <a:rPr lang="en-CA" sz="1300" dirty="0"/>
              <a:t>Shares are redeemed in proportion to each investor’s ownership level </a:t>
            </a:r>
          </a:p>
          <a:p>
            <a:pPr lvl="1"/>
            <a:r>
              <a:rPr lang="en-CA" sz="1300" dirty="0"/>
              <a:t>The ownership level will not change</a:t>
            </a:r>
          </a:p>
          <a:p>
            <a:r>
              <a:rPr lang="en-US" dirty="0"/>
              <a:t>Section 2 explains the important fact that shares are extinguished</a:t>
            </a:r>
          </a:p>
          <a:p>
            <a:pPr lvl="1"/>
            <a:r>
              <a:rPr lang="en-CA" sz="1300" dirty="0"/>
              <a:t>All Shares redeemed by the OCEC under this by-law will be extinguished immediately</a:t>
            </a:r>
          </a:p>
          <a:p>
            <a:pPr lvl="1"/>
            <a:r>
              <a:rPr lang="en-CA" sz="1300" dirty="0"/>
              <a:t>This reduces the number of Outstanding Shares by the number of Shares bought back from the investors during that Share Redemption</a:t>
            </a:r>
          </a:p>
          <a:p>
            <a:pPr lvl="1"/>
            <a:r>
              <a:rPr lang="en-CA" sz="1300" dirty="0"/>
              <a:t>No individual investor dilutes their percentage of outstanding shares</a:t>
            </a:r>
          </a:p>
          <a:p>
            <a:r>
              <a:rPr lang="en-US" dirty="0"/>
              <a:t>Section 3 Limits the total share redemption to 99% of outstanding shares</a:t>
            </a:r>
          </a:p>
          <a:p>
            <a:pPr lvl="1"/>
            <a:r>
              <a:rPr lang="en-US" sz="1300" dirty="0"/>
              <a:t>This is important to ensure each investor retains their percentage of outstanding share for the calculation of the terminal value distribution</a:t>
            </a:r>
          </a:p>
          <a:p>
            <a:r>
              <a:rPr lang="en-US" dirty="0"/>
              <a:t>The remaining terms describe how the board make the decision of how much capital can be returned from time to time</a:t>
            </a:r>
          </a:p>
          <a:p>
            <a:r>
              <a:rPr lang="en-US" dirty="0"/>
              <a:t>Section 10 makes this a binding by-law and provides decision making for the shareholders</a:t>
            </a:r>
          </a:p>
          <a:p>
            <a:endParaRPr lang="en-US" dirty="0"/>
          </a:p>
        </p:txBody>
      </p:sp>
    </p:spTree>
    <p:extLst>
      <p:ext uri="{BB962C8B-B14F-4D97-AF65-F5344CB8AC3E}">
        <p14:creationId xmlns:p14="http://schemas.microsoft.com/office/powerpoint/2010/main" val="31286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4F43-9DB5-0240-BFBC-2DE970599C64}"/>
              </a:ext>
            </a:extLst>
          </p:cNvPr>
          <p:cNvSpPr>
            <a:spLocks noGrp="1"/>
          </p:cNvSpPr>
          <p:nvPr>
            <p:ph type="title"/>
          </p:nvPr>
        </p:nvSpPr>
        <p:spPr/>
        <p:txBody>
          <a:bodyPr/>
          <a:lstStyle/>
          <a:p>
            <a:r>
              <a:rPr lang="en-US" dirty="0"/>
              <a:t>Voting Process</a:t>
            </a:r>
          </a:p>
        </p:txBody>
      </p:sp>
      <p:sp>
        <p:nvSpPr>
          <p:cNvPr id="3" name="Content Placeholder 2">
            <a:extLst>
              <a:ext uri="{FF2B5EF4-FFF2-40B4-BE49-F238E27FC236}">
                <a16:creationId xmlns:a16="http://schemas.microsoft.com/office/drawing/2014/main" id="{A24FD4FF-E0FA-A14E-A009-8222669E7DBF}"/>
              </a:ext>
            </a:extLst>
          </p:cNvPr>
          <p:cNvSpPr>
            <a:spLocks noGrp="1"/>
          </p:cNvSpPr>
          <p:nvPr>
            <p:ph idx="1"/>
          </p:nvPr>
        </p:nvSpPr>
        <p:spPr/>
        <p:txBody>
          <a:bodyPr>
            <a:normAutofit fontScale="85000" lnSpcReduction="20000"/>
          </a:bodyPr>
          <a:lstStyle/>
          <a:p>
            <a:r>
              <a:rPr lang="en-US" dirty="0"/>
              <a:t>Answer any open questions</a:t>
            </a:r>
          </a:p>
          <a:p>
            <a:r>
              <a:rPr lang="en-US" dirty="0"/>
              <a:t>Appointing scrutineers</a:t>
            </a:r>
          </a:p>
          <a:p>
            <a:r>
              <a:rPr lang="en-US" dirty="0"/>
              <a:t>Distribution of ballots for the change to the General By-laws</a:t>
            </a:r>
          </a:p>
          <a:p>
            <a:r>
              <a:rPr lang="en-US" dirty="0"/>
              <a:t>Vote in favor or against this by-law change</a:t>
            </a:r>
          </a:p>
          <a:p>
            <a:r>
              <a:rPr lang="en-US" dirty="0"/>
              <a:t>Scrutineers count the votes and announce the vote</a:t>
            </a:r>
          </a:p>
          <a:p>
            <a:r>
              <a:rPr lang="en-US" dirty="0"/>
              <a:t>If in favor – Next step is to vote in the By-laws 2 and 3</a:t>
            </a:r>
          </a:p>
          <a:p>
            <a:r>
              <a:rPr lang="en-US" dirty="0"/>
              <a:t>Appointing scrutineers</a:t>
            </a:r>
          </a:p>
          <a:p>
            <a:r>
              <a:rPr lang="en-US" dirty="0"/>
              <a:t>Distribution of ballots for the change to the General By-laws</a:t>
            </a:r>
          </a:p>
          <a:p>
            <a:r>
              <a:rPr lang="en-US" dirty="0"/>
              <a:t>Vote in favor or against this by-law change</a:t>
            </a:r>
          </a:p>
          <a:p>
            <a:r>
              <a:rPr lang="en-US" dirty="0"/>
              <a:t>Scrutineers count the votes and announce the vote</a:t>
            </a:r>
          </a:p>
          <a:p>
            <a:r>
              <a:rPr lang="en-US" dirty="0"/>
              <a:t>If in favor – members turn by-laws 2 and 3 over to the class A shareholders for ratification at the shareholder meeting (motion for the shareholders to adopt the by-laws 2 and 3, seconder, all in favor?)</a:t>
            </a:r>
          </a:p>
        </p:txBody>
      </p:sp>
    </p:spTree>
    <p:extLst>
      <p:ext uri="{BB962C8B-B14F-4D97-AF65-F5344CB8AC3E}">
        <p14:creationId xmlns:p14="http://schemas.microsoft.com/office/powerpoint/2010/main" val="38422921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258</TotalTime>
  <Words>1159</Words>
  <Application>Microsoft Macintosh PowerPoint</Application>
  <PresentationFormat>Widescreen</PresentationFormat>
  <Paragraphs>85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2019 OCEC</vt:lpstr>
      <vt:lpstr>General By-Laws</vt:lpstr>
      <vt:lpstr>General By-laws</vt:lpstr>
      <vt:lpstr>General By-laws</vt:lpstr>
      <vt:lpstr>By-Law No 2 Distribution of Gunn’s Hill Terminal Value to Class A Preference Shareholders </vt:lpstr>
      <vt:lpstr>Terms of By-law No 2</vt:lpstr>
      <vt:lpstr>By-Law No 3 Class A Preference Share Redemptions  </vt:lpstr>
      <vt:lpstr>Terms of By-law No 3</vt:lpstr>
      <vt:lpstr>Voting Process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OCEC</dc:title>
  <dc:creator>Helmut Schneider</dc:creator>
  <cp:lastModifiedBy>Helmut Schneider</cp:lastModifiedBy>
  <cp:revision>11</cp:revision>
  <dcterms:created xsi:type="dcterms:W3CDTF">2019-09-26T09:06:39Z</dcterms:created>
  <dcterms:modified xsi:type="dcterms:W3CDTF">2019-10-12T15:50:58Z</dcterms:modified>
</cp:coreProperties>
</file>